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media2.gif" ContentType="video/unknown"/>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1.xml" ContentType="application/vnd.openxmlformats-officedocument.presentationml.comments+xml"/>
  <Override PartName="/ppt/notesSlides/notesSlide72.xml" ContentType="application/vnd.openxmlformats-officedocument.presentationml.notesSlide+xml"/>
  <Override PartName="/ppt/comments/comment2.xml" ContentType="application/vnd.openxmlformats-officedocument.presentationml.comments+xml"/>
  <Override PartName="/ppt/notesSlides/notesSlide73.xml" ContentType="application/vnd.openxmlformats-officedocument.presentationml.notesSlide+xml"/>
  <Override PartName="/ppt/comments/comment3.xml" ContentType="application/vnd.openxmlformats-officedocument.presentationml.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media3.gif" ContentType="video/unknown"/>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media/media4.gif" ContentType="video/unknown"/>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3"/>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306" r:id="rId25"/>
    <p:sldId id="307" r:id="rId26"/>
    <p:sldId id="308" r:id="rId27"/>
    <p:sldId id="309" r:id="rId28"/>
    <p:sldId id="369" r:id="rId29"/>
    <p:sldId id="310" r:id="rId30"/>
    <p:sldId id="311" r:id="rId31"/>
    <p:sldId id="312" r:id="rId32"/>
    <p:sldId id="313" r:id="rId33"/>
    <p:sldId id="393" r:id="rId34"/>
    <p:sldId id="386" r:id="rId35"/>
    <p:sldId id="387" r:id="rId36"/>
    <p:sldId id="388" r:id="rId37"/>
    <p:sldId id="263" r:id="rId38"/>
    <p:sldId id="389" r:id="rId39"/>
    <p:sldId id="390" r:id="rId40"/>
    <p:sldId id="391" r:id="rId41"/>
    <p:sldId id="392" r:id="rId42"/>
    <p:sldId id="397" r:id="rId43"/>
    <p:sldId id="398" r:id="rId44"/>
    <p:sldId id="400" r:id="rId45"/>
    <p:sldId id="399" r:id="rId46"/>
    <p:sldId id="394" r:id="rId47"/>
    <p:sldId id="396" r:id="rId48"/>
    <p:sldId id="288" r:id="rId49"/>
    <p:sldId id="401" r:id="rId50"/>
    <p:sldId id="289" r:id="rId51"/>
    <p:sldId id="290" r:id="rId52"/>
    <p:sldId id="291" r:id="rId53"/>
    <p:sldId id="292" r:id="rId54"/>
    <p:sldId id="293" r:id="rId55"/>
    <p:sldId id="377" r:id="rId56"/>
    <p:sldId id="379" r:id="rId57"/>
    <p:sldId id="380" r:id="rId58"/>
    <p:sldId id="303" r:id="rId59"/>
    <p:sldId id="352" r:id="rId60"/>
    <p:sldId id="383" r:id="rId61"/>
    <p:sldId id="304" r:id="rId62"/>
    <p:sldId id="378" r:id="rId63"/>
    <p:sldId id="381" r:id="rId64"/>
    <p:sldId id="382" r:id="rId65"/>
    <p:sldId id="384" r:id="rId66"/>
    <p:sldId id="305" r:id="rId67"/>
    <p:sldId id="353" r:id="rId68"/>
    <p:sldId id="354" r:id="rId69"/>
    <p:sldId id="314" r:id="rId70"/>
    <p:sldId id="357" r:id="rId71"/>
    <p:sldId id="294" r:id="rId72"/>
    <p:sldId id="316" r:id="rId73"/>
    <p:sldId id="295" r:id="rId74"/>
    <p:sldId id="296" r:id="rId75"/>
    <p:sldId id="297" r:id="rId76"/>
    <p:sldId id="298" r:id="rId77"/>
    <p:sldId id="299" r:id="rId78"/>
    <p:sldId id="317" r:id="rId79"/>
    <p:sldId id="300" r:id="rId80"/>
    <p:sldId id="302" r:id="rId81"/>
    <p:sldId id="358" r:id="rId82"/>
    <p:sldId id="347" r:id="rId83"/>
    <p:sldId id="348" r:id="rId84"/>
    <p:sldId id="404" r:id="rId85"/>
    <p:sldId id="409" r:id="rId86"/>
    <p:sldId id="410" r:id="rId87"/>
    <p:sldId id="411" r:id="rId88"/>
    <p:sldId id="412" r:id="rId89"/>
    <p:sldId id="346" r:id="rId90"/>
    <p:sldId id="349" r:id="rId91"/>
    <p:sldId id="406" r:id="rId92"/>
    <p:sldId id="407" r:id="rId93"/>
    <p:sldId id="408" r:id="rId94"/>
    <p:sldId id="405" r:id="rId95"/>
    <p:sldId id="350" r:id="rId96"/>
    <p:sldId id="356" r:id="rId97"/>
    <p:sldId id="351" r:id="rId98"/>
    <p:sldId id="359" r:id="rId99"/>
    <p:sldId id="328" r:id="rId100"/>
    <p:sldId id="329" r:id="rId101"/>
    <p:sldId id="330" r:id="rId102"/>
    <p:sldId id="331" r:id="rId103"/>
    <p:sldId id="332" r:id="rId104"/>
    <p:sldId id="333" r:id="rId105"/>
    <p:sldId id="334" r:id="rId106"/>
    <p:sldId id="335" r:id="rId107"/>
    <p:sldId id="336" r:id="rId108"/>
    <p:sldId id="315" r:id="rId109"/>
    <p:sldId id="413" r:id="rId110"/>
    <p:sldId id="366" r:id="rId111"/>
    <p:sldId id="360" r:id="rId112"/>
    <p:sldId id="320" r:id="rId113"/>
    <p:sldId id="321" r:id="rId114"/>
    <p:sldId id="322" r:id="rId115"/>
    <p:sldId id="319" r:id="rId116"/>
    <p:sldId id="340" r:id="rId117"/>
    <p:sldId id="361" r:id="rId118"/>
    <p:sldId id="337" r:id="rId119"/>
    <p:sldId id="318" r:id="rId120"/>
    <p:sldId id="323" r:id="rId121"/>
    <p:sldId id="324" r:id="rId122"/>
    <p:sldId id="325" r:id="rId123"/>
    <p:sldId id="326" r:id="rId124"/>
    <p:sldId id="327" r:id="rId125"/>
    <p:sldId id="338" r:id="rId126"/>
    <p:sldId id="415" r:id="rId127"/>
    <p:sldId id="414" r:id="rId128"/>
    <p:sldId id="362" r:id="rId129"/>
    <p:sldId id="339" r:id="rId130"/>
    <p:sldId id="341" r:id="rId131"/>
    <p:sldId id="371" r:id="rId132"/>
    <p:sldId id="372" r:id="rId133"/>
    <p:sldId id="342" r:id="rId134"/>
    <p:sldId id="343" r:id="rId135"/>
    <p:sldId id="344" r:id="rId136"/>
    <p:sldId id="373" r:id="rId137"/>
    <p:sldId id="364" r:id="rId138"/>
    <p:sldId id="367" r:id="rId139"/>
    <p:sldId id="365" r:id="rId140"/>
    <p:sldId id="368" r:id="rId141"/>
    <p:sldId id="370" r:id="rId142"/>
    <p:sldId id="374" r:id="rId143"/>
    <p:sldId id="375" r:id="rId144"/>
    <p:sldId id="376" r:id="rId145"/>
    <p:sldId id="417" r:id="rId146"/>
    <p:sldId id="402" r:id="rId147"/>
    <p:sldId id="403" r:id="rId148"/>
    <p:sldId id="416"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ffrey Parquet" initials="gP" lastIdx="2" clrIdx="0">
    <p:extLst>
      <p:ext uri="{19B8F6BF-5375-455C-9EA6-DF929625EA0E}">
        <p15:presenceInfo xmlns:p15="http://schemas.microsoft.com/office/powerpoint/2012/main" userId="28becbd3b128f2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DAFB"/>
    <a:srgbClr val="F6EBB0"/>
    <a:srgbClr val="6EDCF2"/>
    <a:srgbClr val="F2F2F2"/>
    <a:srgbClr val="FBDE34"/>
    <a:srgbClr val="2F5597"/>
    <a:srgbClr val="70CEEF"/>
    <a:srgbClr val="C4CEFF"/>
    <a:srgbClr val="F1F1F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25848" autoAdjust="0"/>
  </p:normalViewPr>
  <p:slideViewPr>
    <p:cSldViewPr snapToGrid="0">
      <p:cViewPr varScale="1">
        <p:scale>
          <a:sx n="29" d="100"/>
          <a:sy n="29" d="100"/>
        </p:scale>
        <p:origin x="36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F0292-496D-4F2B-85D9-A4B1DD90E7FE}" type="doc">
      <dgm:prSet loTypeId="urn:microsoft.com/office/officeart/2005/8/layout/arrow2" loCatId="process" qsTypeId="urn:microsoft.com/office/officeart/2005/8/quickstyle/simple1" qsCatId="simple" csTypeId="urn:microsoft.com/office/officeart/2005/8/colors/accent1_2" csCatId="accent1" phldr="1"/>
      <dgm:spPr/>
    </dgm:pt>
    <dgm:pt modelId="{82F3784C-EE48-41DE-89E7-B05DE8127A88}">
      <dgm:prSet phldrT="[Texte]" custT="1"/>
      <dgm:spPr/>
      <dgm:t>
        <a:bodyPr/>
        <a:lstStyle/>
        <a:p>
          <a:r>
            <a:rPr lang="fr-FR" sz="1800" dirty="0"/>
            <a:t>1997 </a:t>
          </a:r>
          <a:r>
            <a:rPr lang="fr-FR" sz="1800" b="1" dirty="0"/>
            <a:t>Première version</a:t>
          </a:r>
        </a:p>
        <a:p>
          <a:endParaRPr lang="fr-FR" sz="1800" dirty="0"/>
        </a:p>
      </dgm:t>
    </dgm:pt>
    <dgm:pt modelId="{F9992309-0632-4C8E-8333-BA20FE6F9243}" type="parTrans" cxnId="{FA16197C-ED8C-4851-A17E-B722B00CBBC1}">
      <dgm:prSet/>
      <dgm:spPr/>
      <dgm:t>
        <a:bodyPr/>
        <a:lstStyle/>
        <a:p>
          <a:endParaRPr lang="fr-FR"/>
        </a:p>
      </dgm:t>
    </dgm:pt>
    <dgm:pt modelId="{3CDBE0C7-5A8B-4369-9336-ED5DA60B2D5F}" type="sibTrans" cxnId="{FA16197C-ED8C-4851-A17E-B722B00CBBC1}">
      <dgm:prSet/>
      <dgm:spPr/>
      <dgm:t>
        <a:bodyPr/>
        <a:lstStyle/>
        <a:p>
          <a:endParaRPr lang="fr-FR"/>
        </a:p>
      </dgm:t>
    </dgm:pt>
    <dgm:pt modelId="{722FE7AF-1D90-4A38-AFF1-B5F1228D9551}">
      <dgm:prSet phldrT="[Texte]" custT="1"/>
      <dgm:spPr/>
      <dgm:t>
        <a:bodyPr/>
        <a:lstStyle/>
        <a:p>
          <a:r>
            <a:rPr lang="fr-FR" sz="1800" dirty="0"/>
            <a:t>2011 Edition </a:t>
          </a:r>
          <a:r>
            <a:rPr lang="fr-FR" sz="1800" b="1" dirty="0"/>
            <a:t>5.1</a:t>
          </a:r>
        </a:p>
        <a:p>
          <a:r>
            <a:rPr lang="fr-FR" sz="1800" dirty="0"/>
            <a:t>Changement majeur</a:t>
          </a:r>
        </a:p>
      </dgm:t>
    </dgm:pt>
    <dgm:pt modelId="{6BA8041B-F7FE-4DD3-918A-F8DB51603C26}" type="parTrans" cxnId="{B33E9A4C-A643-42B2-87E7-21BA2F4F068B}">
      <dgm:prSet/>
      <dgm:spPr/>
      <dgm:t>
        <a:bodyPr/>
        <a:lstStyle/>
        <a:p>
          <a:endParaRPr lang="fr-FR"/>
        </a:p>
      </dgm:t>
    </dgm:pt>
    <dgm:pt modelId="{B9501A9C-805C-4D19-ABEC-3DFA348A83AB}" type="sibTrans" cxnId="{B33E9A4C-A643-42B2-87E7-21BA2F4F068B}">
      <dgm:prSet/>
      <dgm:spPr/>
      <dgm:t>
        <a:bodyPr/>
        <a:lstStyle/>
        <a:p>
          <a:endParaRPr lang="fr-FR"/>
        </a:p>
      </dgm:t>
    </dgm:pt>
    <dgm:pt modelId="{BD701111-BBF6-464E-BE9F-F34580015044}">
      <dgm:prSet phldrT="[Texte]" custT="1"/>
      <dgm:spPr/>
      <dgm:t>
        <a:bodyPr/>
        <a:lstStyle/>
        <a:p>
          <a:r>
            <a:rPr lang="fr-FR" sz="1800" dirty="0"/>
            <a:t>Juin 2015 </a:t>
          </a:r>
          <a:r>
            <a:rPr lang="fr-FR" sz="1800" b="1" dirty="0"/>
            <a:t>ES6</a:t>
          </a:r>
        </a:p>
      </dgm:t>
    </dgm:pt>
    <dgm:pt modelId="{5630B211-F847-4F00-828A-921FD13ECA7E}" type="parTrans" cxnId="{943117B2-00AB-47D6-B463-403D638612AB}">
      <dgm:prSet/>
      <dgm:spPr/>
      <dgm:t>
        <a:bodyPr/>
        <a:lstStyle/>
        <a:p>
          <a:endParaRPr lang="fr-FR"/>
        </a:p>
      </dgm:t>
    </dgm:pt>
    <dgm:pt modelId="{17BC6545-1DF4-4092-BFA2-86B7AE601619}" type="sibTrans" cxnId="{943117B2-00AB-47D6-B463-403D638612AB}">
      <dgm:prSet/>
      <dgm:spPr/>
      <dgm:t>
        <a:bodyPr/>
        <a:lstStyle/>
        <a:p>
          <a:endParaRPr lang="fr-FR"/>
        </a:p>
      </dgm:t>
    </dgm:pt>
    <dgm:pt modelId="{DB846391-C54B-41EC-BF5B-8379F678648E}" type="pres">
      <dgm:prSet presAssocID="{650F0292-496D-4F2B-85D9-A4B1DD90E7FE}" presName="arrowDiagram" presStyleCnt="0">
        <dgm:presLayoutVars>
          <dgm:chMax val="5"/>
          <dgm:dir/>
          <dgm:resizeHandles val="exact"/>
        </dgm:presLayoutVars>
      </dgm:prSet>
      <dgm:spPr/>
    </dgm:pt>
    <dgm:pt modelId="{BC307C21-A877-4148-9855-7D7BE6CF603C}" type="pres">
      <dgm:prSet presAssocID="{650F0292-496D-4F2B-85D9-A4B1DD90E7FE}" presName="arrow" presStyleLbl="bgShp" presStyleIdx="0" presStyleCnt="1" custScaleX="92219" custScaleY="82927" custLinFactNeighborX="-1300" custLinFactNeighborY="2525"/>
      <dgm:spPr>
        <a:solidFill>
          <a:schemeClr val="accent2">
            <a:lumMod val="75000"/>
            <a:alpha val="45000"/>
          </a:schemeClr>
        </a:solidFill>
      </dgm:spPr>
    </dgm:pt>
    <dgm:pt modelId="{BA1A0381-64E3-49BD-AC26-F80CAB41B59A}" type="pres">
      <dgm:prSet presAssocID="{650F0292-496D-4F2B-85D9-A4B1DD90E7FE}" presName="arrowDiagram3" presStyleCnt="0"/>
      <dgm:spPr/>
    </dgm:pt>
    <dgm:pt modelId="{09242F0C-3C76-4451-8CEB-087C65476105}" type="pres">
      <dgm:prSet presAssocID="{82F3784C-EE48-41DE-89E7-B05DE8127A88}" presName="bullet3a" presStyleLbl="node1" presStyleIdx="0" presStyleCnt="3"/>
      <dgm:spPr/>
    </dgm:pt>
    <dgm:pt modelId="{489389C7-D0E2-49D9-BFED-7BE9274BADCE}" type="pres">
      <dgm:prSet presAssocID="{82F3784C-EE48-41DE-89E7-B05DE8127A88}" presName="textBox3a" presStyleLbl="revTx" presStyleIdx="0" presStyleCnt="3">
        <dgm:presLayoutVars>
          <dgm:bulletEnabled val="1"/>
        </dgm:presLayoutVars>
      </dgm:prSet>
      <dgm:spPr/>
    </dgm:pt>
    <dgm:pt modelId="{AAD8E194-6112-45A5-9A37-E4F89E7F2D9E}" type="pres">
      <dgm:prSet presAssocID="{722FE7AF-1D90-4A38-AFF1-B5F1228D9551}" presName="bullet3b" presStyleLbl="node1" presStyleIdx="1" presStyleCnt="3"/>
      <dgm:spPr/>
    </dgm:pt>
    <dgm:pt modelId="{1485F7CD-6D6A-4D60-AD61-074E16054A51}" type="pres">
      <dgm:prSet presAssocID="{722FE7AF-1D90-4A38-AFF1-B5F1228D9551}" presName="textBox3b" presStyleLbl="revTx" presStyleIdx="1" presStyleCnt="3">
        <dgm:presLayoutVars>
          <dgm:bulletEnabled val="1"/>
        </dgm:presLayoutVars>
      </dgm:prSet>
      <dgm:spPr/>
    </dgm:pt>
    <dgm:pt modelId="{E719399C-BD2F-4310-B8C3-FDDD1C7A176D}" type="pres">
      <dgm:prSet presAssocID="{BD701111-BBF6-464E-BE9F-F34580015044}" presName="bullet3c" presStyleLbl="node1" presStyleIdx="2" presStyleCnt="3"/>
      <dgm:spPr>
        <a:blipFill rotWithShape="0">
          <a:blip xmlns:r="http://schemas.openxmlformats.org/officeDocument/2006/relationships" r:embed="rId1"/>
          <a:stretch>
            <a:fillRect/>
          </a:stretch>
        </a:blipFill>
      </dgm:spPr>
    </dgm:pt>
    <dgm:pt modelId="{0509ECB4-4E29-4DDE-AB7E-03A73B690358}" type="pres">
      <dgm:prSet presAssocID="{BD701111-BBF6-464E-BE9F-F34580015044}" presName="textBox3c" presStyleLbl="revTx" presStyleIdx="2" presStyleCnt="3">
        <dgm:presLayoutVars>
          <dgm:bulletEnabled val="1"/>
        </dgm:presLayoutVars>
      </dgm:prSet>
      <dgm:spPr/>
    </dgm:pt>
  </dgm:ptLst>
  <dgm:cxnLst>
    <dgm:cxn modelId="{ABDB6E06-3847-4AD5-B1DD-5B04391B26D8}" type="presOf" srcId="{722FE7AF-1D90-4A38-AFF1-B5F1228D9551}" destId="{1485F7CD-6D6A-4D60-AD61-074E16054A51}" srcOrd="0" destOrd="0" presId="urn:microsoft.com/office/officeart/2005/8/layout/arrow2"/>
    <dgm:cxn modelId="{18FE000A-C6E3-466B-8991-0FBD494C1E08}" type="presOf" srcId="{BD701111-BBF6-464E-BE9F-F34580015044}" destId="{0509ECB4-4E29-4DDE-AB7E-03A73B690358}" srcOrd="0" destOrd="0" presId="urn:microsoft.com/office/officeart/2005/8/layout/arrow2"/>
    <dgm:cxn modelId="{B33E9A4C-A643-42B2-87E7-21BA2F4F068B}" srcId="{650F0292-496D-4F2B-85D9-A4B1DD90E7FE}" destId="{722FE7AF-1D90-4A38-AFF1-B5F1228D9551}" srcOrd="1" destOrd="0" parTransId="{6BA8041B-F7FE-4DD3-918A-F8DB51603C26}" sibTransId="{B9501A9C-805C-4D19-ABEC-3DFA348A83AB}"/>
    <dgm:cxn modelId="{88617356-A7D5-497A-854E-00D415480871}" type="presOf" srcId="{650F0292-496D-4F2B-85D9-A4B1DD90E7FE}" destId="{DB846391-C54B-41EC-BF5B-8379F678648E}" srcOrd="0" destOrd="0" presId="urn:microsoft.com/office/officeart/2005/8/layout/arrow2"/>
    <dgm:cxn modelId="{FA16197C-ED8C-4851-A17E-B722B00CBBC1}" srcId="{650F0292-496D-4F2B-85D9-A4B1DD90E7FE}" destId="{82F3784C-EE48-41DE-89E7-B05DE8127A88}" srcOrd="0" destOrd="0" parTransId="{F9992309-0632-4C8E-8333-BA20FE6F9243}" sibTransId="{3CDBE0C7-5A8B-4369-9336-ED5DA60B2D5F}"/>
    <dgm:cxn modelId="{DB2CD08A-1279-478D-A592-C5B50437FF06}" type="presOf" srcId="{82F3784C-EE48-41DE-89E7-B05DE8127A88}" destId="{489389C7-D0E2-49D9-BFED-7BE9274BADCE}" srcOrd="0" destOrd="0" presId="urn:microsoft.com/office/officeart/2005/8/layout/arrow2"/>
    <dgm:cxn modelId="{943117B2-00AB-47D6-B463-403D638612AB}" srcId="{650F0292-496D-4F2B-85D9-A4B1DD90E7FE}" destId="{BD701111-BBF6-464E-BE9F-F34580015044}" srcOrd="2" destOrd="0" parTransId="{5630B211-F847-4F00-828A-921FD13ECA7E}" sibTransId="{17BC6545-1DF4-4092-BFA2-86B7AE601619}"/>
    <dgm:cxn modelId="{0B5C20D9-0FAE-4FF8-B33D-89F05EE868DE}" type="presParOf" srcId="{DB846391-C54B-41EC-BF5B-8379F678648E}" destId="{BC307C21-A877-4148-9855-7D7BE6CF603C}" srcOrd="0" destOrd="0" presId="urn:microsoft.com/office/officeart/2005/8/layout/arrow2"/>
    <dgm:cxn modelId="{A289EA05-B195-4F3B-86E8-788393232CCE}" type="presParOf" srcId="{DB846391-C54B-41EC-BF5B-8379F678648E}" destId="{BA1A0381-64E3-49BD-AC26-F80CAB41B59A}" srcOrd="1" destOrd="0" presId="urn:microsoft.com/office/officeart/2005/8/layout/arrow2"/>
    <dgm:cxn modelId="{4869A44D-92B4-481B-864C-1ABB70E37612}" type="presParOf" srcId="{BA1A0381-64E3-49BD-AC26-F80CAB41B59A}" destId="{09242F0C-3C76-4451-8CEB-087C65476105}" srcOrd="0" destOrd="0" presId="urn:microsoft.com/office/officeart/2005/8/layout/arrow2"/>
    <dgm:cxn modelId="{0B088618-3C5F-47B2-A335-B338FDD53575}" type="presParOf" srcId="{BA1A0381-64E3-49BD-AC26-F80CAB41B59A}" destId="{489389C7-D0E2-49D9-BFED-7BE9274BADCE}" srcOrd="1" destOrd="0" presId="urn:microsoft.com/office/officeart/2005/8/layout/arrow2"/>
    <dgm:cxn modelId="{D92043AD-BBBC-46AD-8CDD-8457295BA437}" type="presParOf" srcId="{BA1A0381-64E3-49BD-AC26-F80CAB41B59A}" destId="{AAD8E194-6112-45A5-9A37-E4F89E7F2D9E}" srcOrd="2" destOrd="0" presId="urn:microsoft.com/office/officeart/2005/8/layout/arrow2"/>
    <dgm:cxn modelId="{A5C8069F-964E-4D79-92A2-FAA9AD6D235C}" type="presParOf" srcId="{BA1A0381-64E3-49BD-AC26-F80CAB41B59A}" destId="{1485F7CD-6D6A-4D60-AD61-074E16054A51}" srcOrd="3" destOrd="0" presId="urn:microsoft.com/office/officeart/2005/8/layout/arrow2"/>
    <dgm:cxn modelId="{352B7393-3A49-4384-84BC-32AC12EFA728}" type="presParOf" srcId="{BA1A0381-64E3-49BD-AC26-F80CAB41B59A}" destId="{E719399C-BD2F-4310-B8C3-FDDD1C7A176D}" srcOrd="4" destOrd="0" presId="urn:microsoft.com/office/officeart/2005/8/layout/arrow2"/>
    <dgm:cxn modelId="{FD876B95-0416-44D5-B227-5E4C1D2D1D1E}" type="presParOf" srcId="{BA1A0381-64E3-49BD-AC26-F80CAB41B59A}" destId="{0509ECB4-4E29-4DDE-AB7E-03A73B690358}" srcOrd="5" destOrd="0" presId="urn:microsoft.com/office/officeart/2005/8/layout/arrow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buFont typeface="Arial" panose="020B0604020202020204" pitchFamily="34" charset="0"/>
            <a:buChar char="•"/>
          </a:pPr>
          <a:r>
            <a:rPr lang="fr-FR" sz="1800" dirty="0">
              <a:solidFill>
                <a:schemeClr val="bg1"/>
              </a:solidFill>
            </a:rPr>
            <a:t>Application interactive et dynamique</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Une fois JS chargé tout est exécuté coté server. </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Il n’y a plus de chargement de contenu à chaque chargement de page</a:t>
          </a:r>
          <a:endParaRPr lang="fr-FR" sz="18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endParaRPr lang="fr-FR" sz="1800" kern="1200" dirty="0">
            <a:solidFill>
              <a:prstClr val="white"/>
            </a:solidFill>
            <a:latin typeface="Calibri" panose="020F0502020204030204"/>
            <a:ea typeface="+mn-ea"/>
            <a:cs typeface="+mn-cs"/>
          </a:endParaRPr>
        </a:p>
        <a:p>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endParaRPr lang="fr-FR" sz="1800" kern="1200" dirty="0">
            <a:solidFill>
              <a:prstClr val="white"/>
            </a:solidFill>
            <a:latin typeface="Calibri" panose="020F0502020204030204"/>
            <a:ea typeface="+mn-ea"/>
            <a:cs typeface="+mn-cs"/>
          </a:endParaRP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r>
            <a:rPr lang="fr-FR" sz="2000" dirty="0">
              <a:solidFill>
                <a:schemeClr val="bg1"/>
              </a:solidFill>
            </a:rPr>
            <a:t>Facile et assisté</a:t>
          </a:r>
          <a:endParaRPr lang="fr-FR" sz="20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pPr algn="ctr"/>
          <a:endParaRPr lang="fr-FR" sz="2000" kern="1200" dirty="0">
            <a:solidFill>
              <a:prstClr val="white"/>
            </a:solidFill>
            <a:latin typeface="Calibri" panose="020F0502020204030204"/>
            <a:ea typeface="+mn-ea"/>
            <a:cs typeface="+mn-cs"/>
          </a:endParaRPr>
        </a:p>
        <a:p>
          <a:pPr algn="ctr"/>
          <a:endParaRPr lang="fr-FR" sz="2000" kern="1200" dirty="0">
            <a:solidFill>
              <a:prstClr val="white"/>
            </a:solidFill>
            <a:latin typeface="Calibri" panose="020F0502020204030204"/>
            <a:ea typeface="+mn-ea"/>
            <a:cs typeface="+mn-cs"/>
          </a:endParaRPr>
        </a:p>
        <a:p>
          <a:pPr algn="ctr"/>
          <a:r>
            <a:rPr lang="fr-FR" sz="2000" kern="1200" dirty="0">
              <a:solidFill>
                <a:prstClr val="white"/>
              </a:solidFill>
              <a:latin typeface="Calibri" panose="020F0502020204030204"/>
              <a:ea typeface="+mn-ea"/>
              <a:cs typeface="+mn-cs"/>
            </a:rPr>
            <a:t>Ignorance de la conception</a:t>
          </a: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07DD5B-B2E2-4A8D-B4C4-8EE735EC145C}" type="doc">
      <dgm:prSet loTypeId="urn:microsoft.com/office/officeart/2009/3/layout/StepUpProcess" loCatId="process" qsTypeId="urn:microsoft.com/office/officeart/2005/8/quickstyle/simple1" qsCatId="simple" csTypeId="urn:microsoft.com/office/officeart/2005/8/colors/accent2_3" csCatId="accent2" phldr="1"/>
      <dgm:spPr/>
      <dgm:t>
        <a:bodyPr/>
        <a:lstStyle/>
        <a:p>
          <a:endParaRPr lang="fr-FR"/>
        </a:p>
      </dgm:t>
    </dgm:pt>
    <dgm:pt modelId="{BCA115B3-2C76-45EA-9AB3-E291C0EB742C}">
      <dgm:prSet phldrT="[Texte]"/>
      <dgm:spPr/>
      <dgm:t>
        <a:bodyPr/>
        <a:lstStyle/>
        <a:p>
          <a:r>
            <a:rPr lang="fr-FR" dirty="0" err="1"/>
            <a:t>Initialization</a:t>
          </a:r>
          <a:endParaRPr lang="fr-FR" dirty="0"/>
        </a:p>
      </dgm:t>
    </dgm:pt>
    <dgm:pt modelId="{80AB7F7E-6813-4AED-A68B-A3748868E5A7}" type="parTrans" cxnId="{2582A6F9-662D-4D5B-98F5-BAB850044D77}">
      <dgm:prSet/>
      <dgm:spPr/>
      <dgm:t>
        <a:bodyPr/>
        <a:lstStyle/>
        <a:p>
          <a:endParaRPr lang="fr-FR"/>
        </a:p>
      </dgm:t>
    </dgm:pt>
    <dgm:pt modelId="{7E0C48D2-5697-4159-B30E-F3944F6969CA}" type="sibTrans" cxnId="{2582A6F9-662D-4D5B-98F5-BAB850044D77}">
      <dgm:prSet/>
      <dgm:spPr/>
      <dgm:t>
        <a:bodyPr/>
        <a:lstStyle/>
        <a:p>
          <a:endParaRPr lang="fr-FR"/>
        </a:p>
      </dgm:t>
    </dgm:pt>
    <dgm:pt modelId="{7881B619-B424-4DDC-8AAB-68EE101DA7E6}">
      <dgm:prSet phldrT="[Texte]"/>
      <dgm:spPr/>
      <dgm:t>
        <a:bodyPr/>
        <a:lstStyle/>
        <a:p>
          <a:r>
            <a:rPr lang="fr-FR" dirty="0" err="1"/>
            <a:t>Mounting</a:t>
          </a:r>
          <a:endParaRPr lang="fr-FR" dirty="0"/>
        </a:p>
      </dgm:t>
    </dgm:pt>
    <dgm:pt modelId="{47494321-198B-4EDB-A5D9-B675E14DDD87}" type="parTrans" cxnId="{3684A57F-79AC-47DD-9CB2-B37CAFC0954F}">
      <dgm:prSet/>
      <dgm:spPr/>
      <dgm:t>
        <a:bodyPr/>
        <a:lstStyle/>
        <a:p>
          <a:endParaRPr lang="fr-FR"/>
        </a:p>
      </dgm:t>
    </dgm:pt>
    <dgm:pt modelId="{EFB4B505-CF11-4C7B-974D-CC7ED8E1E33E}" type="sibTrans" cxnId="{3684A57F-79AC-47DD-9CB2-B37CAFC0954F}">
      <dgm:prSet/>
      <dgm:spPr/>
      <dgm:t>
        <a:bodyPr/>
        <a:lstStyle/>
        <a:p>
          <a:endParaRPr lang="fr-FR"/>
        </a:p>
      </dgm:t>
    </dgm:pt>
    <dgm:pt modelId="{1638E49D-BC0F-4394-9188-4D41C0D0DC55}">
      <dgm:prSet phldrT="[Texte]"/>
      <dgm:spPr/>
      <dgm:t>
        <a:bodyPr/>
        <a:lstStyle/>
        <a:p>
          <a:r>
            <a:rPr lang="fr-FR" dirty="0" err="1"/>
            <a:t>Updation</a:t>
          </a:r>
          <a:endParaRPr lang="fr-FR" dirty="0"/>
        </a:p>
      </dgm:t>
    </dgm:pt>
    <dgm:pt modelId="{7173EBC0-F0B8-4BC7-9022-42789D172BB6}" type="parTrans" cxnId="{27A0F73D-330A-4599-959D-0BD16A96875E}">
      <dgm:prSet/>
      <dgm:spPr/>
      <dgm:t>
        <a:bodyPr/>
        <a:lstStyle/>
        <a:p>
          <a:endParaRPr lang="fr-FR"/>
        </a:p>
      </dgm:t>
    </dgm:pt>
    <dgm:pt modelId="{D871689B-7C6D-4E88-ADA5-7ABABFC7C335}" type="sibTrans" cxnId="{27A0F73D-330A-4599-959D-0BD16A96875E}">
      <dgm:prSet/>
      <dgm:spPr/>
      <dgm:t>
        <a:bodyPr/>
        <a:lstStyle/>
        <a:p>
          <a:endParaRPr lang="fr-FR"/>
        </a:p>
      </dgm:t>
    </dgm:pt>
    <dgm:pt modelId="{0AB40C63-1EC6-4D4D-8563-F852E5739F86}" type="pres">
      <dgm:prSet presAssocID="{DE07DD5B-B2E2-4A8D-B4C4-8EE735EC145C}" presName="rootnode" presStyleCnt="0">
        <dgm:presLayoutVars>
          <dgm:chMax/>
          <dgm:chPref/>
          <dgm:dir/>
          <dgm:animLvl val="lvl"/>
        </dgm:presLayoutVars>
      </dgm:prSet>
      <dgm:spPr/>
    </dgm:pt>
    <dgm:pt modelId="{61CEA027-5252-42F5-B30B-36D7DCA26A54}" type="pres">
      <dgm:prSet presAssocID="{BCA115B3-2C76-45EA-9AB3-E291C0EB742C}" presName="composite" presStyleCnt="0"/>
      <dgm:spPr/>
    </dgm:pt>
    <dgm:pt modelId="{9B9C8C0E-9923-458E-B844-CA3B5892E39C}" type="pres">
      <dgm:prSet presAssocID="{BCA115B3-2C76-45EA-9AB3-E291C0EB742C}" presName="LShape" presStyleLbl="alignNode1" presStyleIdx="0" presStyleCnt="5"/>
      <dgm:spPr/>
    </dgm:pt>
    <dgm:pt modelId="{C00693FF-B05C-4903-9231-00310F1FE150}" type="pres">
      <dgm:prSet presAssocID="{BCA115B3-2C76-45EA-9AB3-E291C0EB742C}" presName="ParentText" presStyleLbl="revTx" presStyleIdx="0" presStyleCnt="3">
        <dgm:presLayoutVars>
          <dgm:chMax val="0"/>
          <dgm:chPref val="0"/>
          <dgm:bulletEnabled val="1"/>
        </dgm:presLayoutVars>
      </dgm:prSet>
      <dgm:spPr/>
    </dgm:pt>
    <dgm:pt modelId="{4AFFE336-36DF-44EC-A737-A33811684E91}" type="pres">
      <dgm:prSet presAssocID="{BCA115B3-2C76-45EA-9AB3-E291C0EB742C}" presName="Triangle" presStyleLbl="alignNode1" presStyleIdx="1" presStyleCnt="5"/>
      <dgm:spPr/>
    </dgm:pt>
    <dgm:pt modelId="{CF759C45-0BC5-48F0-AB66-09E33DB34088}" type="pres">
      <dgm:prSet presAssocID="{7E0C48D2-5697-4159-B30E-F3944F6969CA}" presName="sibTrans" presStyleCnt="0"/>
      <dgm:spPr/>
    </dgm:pt>
    <dgm:pt modelId="{0087C664-779F-4164-A99D-B3A552BD8E5E}" type="pres">
      <dgm:prSet presAssocID="{7E0C48D2-5697-4159-B30E-F3944F6969CA}" presName="space" presStyleCnt="0"/>
      <dgm:spPr/>
    </dgm:pt>
    <dgm:pt modelId="{CF6C906B-FC96-4D3C-B0D7-9DEE5B0D2AB3}" type="pres">
      <dgm:prSet presAssocID="{7881B619-B424-4DDC-8AAB-68EE101DA7E6}" presName="composite" presStyleCnt="0"/>
      <dgm:spPr/>
    </dgm:pt>
    <dgm:pt modelId="{A9ABD057-1E44-464E-A9B2-7AB0FC2FA252}" type="pres">
      <dgm:prSet presAssocID="{7881B619-B424-4DDC-8AAB-68EE101DA7E6}" presName="LShape" presStyleLbl="alignNode1" presStyleIdx="2" presStyleCnt="5"/>
      <dgm:spPr/>
    </dgm:pt>
    <dgm:pt modelId="{419E73D7-307B-4E37-8F2D-31F3378EC878}" type="pres">
      <dgm:prSet presAssocID="{7881B619-B424-4DDC-8AAB-68EE101DA7E6}" presName="ParentText" presStyleLbl="revTx" presStyleIdx="1" presStyleCnt="3">
        <dgm:presLayoutVars>
          <dgm:chMax val="0"/>
          <dgm:chPref val="0"/>
          <dgm:bulletEnabled val="1"/>
        </dgm:presLayoutVars>
      </dgm:prSet>
      <dgm:spPr/>
    </dgm:pt>
    <dgm:pt modelId="{787B2222-6E55-4391-91BD-539D9FA541E0}" type="pres">
      <dgm:prSet presAssocID="{7881B619-B424-4DDC-8AAB-68EE101DA7E6}" presName="Triangle" presStyleLbl="alignNode1" presStyleIdx="3" presStyleCnt="5"/>
      <dgm:spPr/>
    </dgm:pt>
    <dgm:pt modelId="{7E2DAC1A-A1E2-4CF9-A1F8-34617F56017C}" type="pres">
      <dgm:prSet presAssocID="{EFB4B505-CF11-4C7B-974D-CC7ED8E1E33E}" presName="sibTrans" presStyleCnt="0"/>
      <dgm:spPr/>
    </dgm:pt>
    <dgm:pt modelId="{7F9F743D-B3BD-48E6-91DA-50952A7440FF}" type="pres">
      <dgm:prSet presAssocID="{EFB4B505-CF11-4C7B-974D-CC7ED8E1E33E}" presName="space" presStyleCnt="0"/>
      <dgm:spPr/>
    </dgm:pt>
    <dgm:pt modelId="{0C3DFAC6-3889-4FD2-863B-B48C6F8AE607}" type="pres">
      <dgm:prSet presAssocID="{1638E49D-BC0F-4394-9188-4D41C0D0DC55}" presName="composite" presStyleCnt="0"/>
      <dgm:spPr/>
    </dgm:pt>
    <dgm:pt modelId="{085D3F9A-7398-4CA2-B7B3-19F7BD305B9E}" type="pres">
      <dgm:prSet presAssocID="{1638E49D-BC0F-4394-9188-4D41C0D0DC55}" presName="LShape" presStyleLbl="alignNode1" presStyleIdx="4" presStyleCnt="5"/>
      <dgm:spPr/>
    </dgm:pt>
    <dgm:pt modelId="{37DF905B-B066-4FE0-B10E-3C8398E51B61}" type="pres">
      <dgm:prSet presAssocID="{1638E49D-BC0F-4394-9188-4D41C0D0DC55}" presName="ParentText" presStyleLbl="revTx" presStyleIdx="2" presStyleCnt="3">
        <dgm:presLayoutVars>
          <dgm:chMax val="0"/>
          <dgm:chPref val="0"/>
          <dgm:bulletEnabled val="1"/>
        </dgm:presLayoutVars>
      </dgm:prSet>
      <dgm:spPr/>
    </dgm:pt>
  </dgm:ptLst>
  <dgm:cxnLst>
    <dgm:cxn modelId="{50B22E02-8AE2-4558-935B-8D80B8544758}" type="presOf" srcId="{BCA115B3-2C76-45EA-9AB3-E291C0EB742C}" destId="{C00693FF-B05C-4903-9231-00310F1FE150}" srcOrd="0" destOrd="0" presId="urn:microsoft.com/office/officeart/2009/3/layout/StepUpProcess"/>
    <dgm:cxn modelId="{27A0F73D-330A-4599-959D-0BD16A96875E}" srcId="{DE07DD5B-B2E2-4A8D-B4C4-8EE735EC145C}" destId="{1638E49D-BC0F-4394-9188-4D41C0D0DC55}" srcOrd="2" destOrd="0" parTransId="{7173EBC0-F0B8-4BC7-9022-42789D172BB6}" sibTransId="{D871689B-7C6D-4E88-ADA5-7ABABFC7C335}"/>
    <dgm:cxn modelId="{37A97751-F803-4B45-B85C-BCF0AA9B3C20}" type="presOf" srcId="{DE07DD5B-B2E2-4A8D-B4C4-8EE735EC145C}" destId="{0AB40C63-1EC6-4D4D-8563-F852E5739F86}" srcOrd="0" destOrd="0" presId="urn:microsoft.com/office/officeart/2009/3/layout/StepUpProcess"/>
    <dgm:cxn modelId="{3684A57F-79AC-47DD-9CB2-B37CAFC0954F}" srcId="{DE07DD5B-B2E2-4A8D-B4C4-8EE735EC145C}" destId="{7881B619-B424-4DDC-8AAB-68EE101DA7E6}" srcOrd="1" destOrd="0" parTransId="{47494321-198B-4EDB-A5D9-B675E14DDD87}" sibTransId="{EFB4B505-CF11-4C7B-974D-CC7ED8E1E33E}"/>
    <dgm:cxn modelId="{8D738798-F948-40E8-A1D8-DC4B16954DB4}" type="presOf" srcId="{7881B619-B424-4DDC-8AAB-68EE101DA7E6}" destId="{419E73D7-307B-4E37-8F2D-31F3378EC878}" srcOrd="0" destOrd="0" presId="urn:microsoft.com/office/officeart/2009/3/layout/StepUpProcess"/>
    <dgm:cxn modelId="{472098AC-6DBE-4D63-9045-89370CE5C14B}" type="presOf" srcId="{1638E49D-BC0F-4394-9188-4D41C0D0DC55}" destId="{37DF905B-B066-4FE0-B10E-3C8398E51B61}" srcOrd="0" destOrd="0" presId="urn:microsoft.com/office/officeart/2009/3/layout/StepUpProcess"/>
    <dgm:cxn modelId="{2582A6F9-662D-4D5B-98F5-BAB850044D77}" srcId="{DE07DD5B-B2E2-4A8D-B4C4-8EE735EC145C}" destId="{BCA115B3-2C76-45EA-9AB3-E291C0EB742C}" srcOrd="0" destOrd="0" parTransId="{80AB7F7E-6813-4AED-A68B-A3748868E5A7}" sibTransId="{7E0C48D2-5697-4159-B30E-F3944F6969CA}"/>
    <dgm:cxn modelId="{2C6B0010-F61F-4B09-AC9E-18DAF8EF1C08}" type="presParOf" srcId="{0AB40C63-1EC6-4D4D-8563-F852E5739F86}" destId="{61CEA027-5252-42F5-B30B-36D7DCA26A54}" srcOrd="0" destOrd="0" presId="urn:microsoft.com/office/officeart/2009/3/layout/StepUpProcess"/>
    <dgm:cxn modelId="{60D82021-A368-40B2-B9AF-113934000133}" type="presParOf" srcId="{61CEA027-5252-42F5-B30B-36D7DCA26A54}" destId="{9B9C8C0E-9923-458E-B844-CA3B5892E39C}" srcOrd="0" destOrd="0" presId="urn:microsoft.com/office/officeart/2009/3/layout/StepUpProcess"/>
    <dgm:cxn modelId="{39587191-FB8B-477D-A2B7-B893151034F9}" type="presParOf" srcId="{61CEA027-5252-42F5-B30B-36D7DCA26A54}" destId="{C00693FF-B05C-4903-9231-00310F1FE150}" srcOrd="1" destOrd="0" presId="urn:microsoft.com/office/officeart/2009/3/layout/StepUpProcess"/>
    <dgm:cxn modelId="{F8C50153-B0DC-43D1-A76A-7484172FF672}" type="presParOf" srcId="{61CEA027-5252-42F5-B30B-36D7DCA26A54}" destId="{4AFFE336-36DF-44EC-A737-A33811684E91}" srcOrd="2" destOrd="0" presId="urn:microsoft.com/office/officeart/2009/3/layout/StepUpProcess"/>
    <dgm:cxn modelId="{8D1CFB65-B687-44B3-8D02-E7F4A07B3B36}" type="presParOf" srcId="{0AB40C63-1EC6-4D4D-8563-F852E5739F86}" destId="{CF759C45-0BC5-48F0-AB66-09E33DB34088}" srcOrd="1" destOrd="0" presId="urn:microsoft.com/office/officeart/2009/3/layout/StepUpProcess"/>
    <dgm:cxn modelId="{B43428DF-6BFB-4FF0-9E6A-E80762A44B5E}" type="presParOf" srcId="{CF759C45-0BC5-48F0-AB66-09E33DB34088}" destId="{0087C664-779F-4164-A99D-B3A552BD8E5E}" srcOrd="0" destOrd="0" presId="urn:microsoft.com/office/officeart/2009/3/layout/StepUpProcess"/>
    <dgm:cxn modelId="{3D516704-BCF5-4BB1-9184-B1EACF53BC53}" type="presParOf" srcId="{0AB40C63-1EC6-4D4D-8563-F852E5739F86}" destId="{CF6C906B-FC96-4D3C-B0D7-9DEE5B0D2AB3}" srcOrd="2" destOrd="0" presId="urn:microsoft.com/office/officeart/2009/3/layout/StepUpProcess"/>
    <dgm:cxn modelId="{9C004C57-8DC2-48CE-A917-82116613B388}" type="presParOf" srcId="{CF6C906B-FC96-4D3C-B0D7-9DEE5B0D2AB3}" destId="{A9ABD057-1E44-464E-A9B2-7AB0FC2FA252}" srcOrd="0" destOrd="0" presId="urn:microsoft.com/office/officeart/2009/3/layout/StepUpProcess"/>
    <dgm:cxn modelId="{3DF67FE7-D097-467F-8CA3-92B76E481FB8}" type="presParOf" srcId="{CF6C906B-FC96-4D3C-B0D7-9DEE5B0D2AB3}" destId="{419E73D7-307B-4E37-8F2D-31F3378EC878}" srcOrd="1" destOrd="0" presId="urn:microsoft.com/office/officeart/2009/3/layout/StepUpProcess"/>
    <dgm:cxn modelId="{3792692B-D86B-42C8-8405-72A564E8EDC3}" type="presParOf" srcId="{CF6C906B-FC96-4D3C-B0D7-9DEE5B0D2AB3}" destId="{787B2222-6E55-4391-91BD-539D9FA541E0}" srcOrd="2" destOrd="0" presId="urn:microsoft.com/office/officeart/2009/3/layout/StepUpProcess"/>
    <dgm:cxn modelId="{C6077376-B201-441E-AC3D-F0AC3F6002B8}" type="presParOf" srcId="{0AB40C63-1EC6-4D4D-8563-F852E5739F86}" destId="{7E2DAC1A-A1E2-4CF9-A1F8-34617F56017C}" srcOrd="3" destOrd="0" presId="urn:microsoft.com/office/officeart/2009/3/layout/StepUpProcess"/>
    <dgm:cxn modelId="{A7F63060-5BAA-4248-B159-159ECCF19E60}" type="presParOf" srcId="{7E2DAC1A-A1E2-4CF9-A1F8-34617F56017C}" destId="{7F9F743D-B3BD-48E6-91DA-50952A7440FF}" srcOrd="0" destOrd="0" presId="urn:microsoft.com/office/officeart/2009/3/layout/StepUpProcess"/>
    <dgm:cxn modelId="{21B0FCDE-13AE-4B16-9FE3-9CA3652F724A}" type="presParOf" srcId="{0AB40C63-1EC6-4D4D-8563-F852E5739F86}" destId="{0C3DFAC6-3889-4FD2-863B-B48C6F8AE607}" srcOrd="4" destOrd="0" presId="urn:microsoft.com/office/officeart/2009/3/layout/StepUpProcess"/>
    <dgm:cxn modelId="{484A861E-847A-4B75-8251-49675CCDD667}" type="presParOf" srcId="{0C3DFAC6-3889-4FD2-863B-B48C6F8AE607}" destId="{085D3F9A-7398-4CA2-B7B3-19F7BD305B9E}" srcOrd="0" destOrd="0" presId="urn:microsoft.com/office/officeart/2009/3/layout/StepUpProcess"/>
    <dgm:cxn modelId="{80EC311E-3535-4C5A-A089-4D24115E7590}" type="presParOf" srcId="{0C3DFAC6-3889-4FD2-863B-B48C6F8AE607}" destId="{37DF905B-B066-4FE0-B10E-3C8398E51B6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07C21-A877-4148-9855-7D7BE6CF603C}">
      <dsp:nvSpPr>
        <dsp:cNvPr id="0" name=""/>
        <dsp:cNvSpPr/>
      </dsp:nvSpPr>
      <dsp:spPr>
        <a:xfrm>
          <a:off x="486641" y="316937"/>
          <a:ext cx="6883919" cy="3868934"/>
        </a:xfrm>
        <a:prstGeom prst="swooshArrow">
          <a:avLst>
            <a:gd name="adj1" fmla="val 25000"/>
            <a:gd name="adj2" fmla="val 25000"/>
          </a:avLst>
        </a:prstGeom>
        <a:solidFill>
          <a:schemeClr val="accent2">
            <a:lumMod val="75000"/>
            <a:alpha val="45000"/>
          </a:schemeClr>
        </a:solidFill>
        <a:ln>
          <a:noFill/>
        </a:ln>
        <a:effectLst/>
      </dsp:spPr>
      <dsp:style>
        <a:lnRef idx="0">
          <a:scrgbClr r="0" g="0" b="0"/>
        </a:lnRef>
        <a:fillRef idx="1">
          <a:scrgbClr r="0" g="0" b="0"/>
        </a:fillRef>
        <a:effectRef idx="0">
          <a:scrgbClr r="0" g="0" b="0"/>
        </a:effectRef>
        <a:fontRef idx="minor"/>
      </dsp:style>
    </dsp:sp>
    <dsp:sp modelId="{09242F0C-3C76-4451-8CEB-087C65476105}">
      <dsp:nvSpPr>
        <dsp:cNvPr id="0" name=""/>
        <dsp:cNvSpPr/>
      </dsp:nvSpPr>
      <dsp:spPr>
        <a:xfrm>
          <a:off x="1241291" y="3020973"/>
          <a:ext cx="194083" cy="1940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389C7-D0E2-49D9-BFED-7BE9274BADCE}">
      <dsp:nvSpPr>
        <dsp:cNvPr id="0" name=""/>
        <dsp:cNvSpPr/>
      </dsp:nvSpPr>
      <dsp:spPr>
        <a:xfrm>
          <a:off x="1338332" y="3118015"/>
          <a:ext cx="1739287" cy="134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41"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1997 </a:t>
          </a:r>
          <a:r>
            <a:rPr lang="fr-FR" sz="1800" b="1" kern="1200" dirty="0"/>
            <a:t>Première version</a:t>
          </a:r>
        </a:p>
        <a:p>
          <a:pPr marL="0" lvl="0" indent="0" algn="l" defTabSz="800100">
            <a:lnSpc>
              <a:spcPct val="90000"/>
            </a:lnSpc>
            <a:spcBef>
              <a:spcPct val="0"/>
            </a:spcBef>
            <a:spcAft>
              <a:spcPct val="35000"/>
            </a:spcAft>
            <a:buNone/>
          </a:pPr>
          <a:endParaRPr lang="fr-FR" sz="1800" kern="1200" dirty="0"/>
        </a:p>
      </dsp:txBody>
      <dsp:txXfrm>
        <a:off x="1338332" y="3118015"/>
        <a:ext cx="1739287" cy="1348320"/>
      </dsp:txXfrm>
    </dsp:sp>
    <dsp:sp modelId="{AAD8E194-6112-45A5-9A37-E4F89E7F2D9E}">
      <dsp:nvSpPr>
        <dsp:cNvPr id="0" name=""/>
        <dsp:cNvSpPr/>
      </dsp:nvSpPr>
      <dsp:spPr>
        <a:xfrm>
          <a:off x="2954451" y="1752898"/>
          <a:ext cx="350843" cy="3508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5F7CD-6D6A-4D60-AD61-074E16054A51}">
      <dsp:nvSpPr>
        <dsp:cNvPr id="0" name=""/>
        <dsp:cNvSpPr/>
      </dsp:nvSpPr>
      <dsp:spPr>
        <a:xfrm>
          <a:off x="3129873" y="1928320"/>
          <a:ext cx="1791540" cy="253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905"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2011 Edition </a:t>
          </a:r>
          <a:r>
            <a:rPr lang="fr-FR" sz="1800" b="1" kern="1200" dirty="0"/>
            <a:t>5.1</a:t>
          </a:r>
        </a:p>
        <a:p>
          <a:pPr marL="0" lvl="0" indent="0" algn="l" defTabSz="800100">
            <a:lnSpc>
              <a:spcPct val="90000"/>
            </a:lnSpc>
            <a:spcBef>
              <a:spcPct val="0"/>
            </a:spcBef>
            <a:spcAft>
              <a:spcPct val="35000"/>
            </a:spcAft>
            <a:buNone/>
          </a:pPr>
          <a:r>
            <a:rPr lang="fr-FR" sz="1800" kern="1200" dirty="0"/>
            <a:t>Changement majeur</a:t>
          </a:r>
        </a:p>
      </dsp:txBody>
      <dsp:txXfrm>
        <a:off x="3129873" y="1928320"/>
        <a:ext cx="1791540" cy="2538015"/>
      </dsp:txXfrm>
    </dsp:sp>
    <dsp:sp modelId="{E719399C-BD2F-4310-B8C3-FDDD1C7A176D}">
      <dsp:nvSpPr>
        <dsp:cNvPr id="0" name=""/>
        <dsp:cNvSpPr/>
      </dsp:nvSpPr>
      <dsp:spPr>
        <a:xfrm>
          <a:off x="5014723" y="981229"/>
          <a:ext cx="485208" cy="48520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9ECB4-4E29-4DDE-AB7E-03A73B690358}">
      <dsp:nvSpPr>
        <dsp:cNvPr id="0" name=""/>
        <dsp:cNvSpPr/>
      </dsp:nvSpPr>
      <dsp:spPr>
        <a:xfrm>
          <a:off x="5257327" y="1223834"/>
          <a:ext cx="1791540" cy="324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102"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Juin 2015 </a:t>
          </a:r>
          <a:r>
            <a:rPr lang="fr-FR" sz="1800" b="1" kern="1200" dirty="0"/>
            <a:t>ES6</a:t>
          </a:r>
        </a:p>
      </dsp:txBody>
      <dsp:txXfrm>
        <a:off x="5257327" y="1223834"/>
        <a:ext cx="1791540" cy="3242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34034" y="601098"/>
          <a:ext cx="6862512" cy="354650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939121" y="1015866"/>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Application interactive et dynamique</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Une fois JS chargé tout est exécuté coté server. </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Il n’y a plus de chargement de contenu à chaque chargement de page</a:t>
          </a:r>
          <a:endParaRPr lang="fr-FR" sz="1800" kern="1200" dirty="0"/>
        </a:p>
      </dsp:txBody>
      <dsp:txXfrm>
        <a:off x="939121" y="1015866"/>
        <a:ext cx="3186730" cy="3033991"/>
      </dsp:txXfrm>
    </dsp:sp>
    <dsp:sp modelId="{09DF20AA-887D-4AB4-8DC8-E5E92B877636}">
      <dsp:nvSpPr>
        <dsp:cNvPr id="0" name=""/>
        <dsp:cNvSpPr/>
      </dsp:nvSpPr>
      <dsp:spPr>
        <a:xfrm>
          <a:off x="4332406" y="957977"/>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dsp:txBody>
      <dsp:txXfrm>
        <a:off x="4332406" y="957977"/>
        <a:ext cx="3186730" cy="3033991"/>
      </dsp:txXfrm>
    </dsp:sp>
    <dsp:sp modelId="{7875B897-9B44-4C13-9C4D-C201E4085887}">
      <dsp:nvSpPr>
        <dsp:cNvPr id="0" name=""/>
        <dsp:cNvSpPr/>
      </dsp:nvSpPr>
      <dsp:spPr>
        <a:xfrm>
          <a:off x="356796" y="177402"/>
          <a:ext cx="675597" cy="76887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6880580" y="423435"/>
          <a:ext cx="800897" cy="332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4165291" y="1022353"/>
          <a:ext cx="788" cy="289775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48682" y="394562"/>
          <a:ext cx="4504569" cy="232793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883302" y="666816"/>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r>
            <a:rPr lang="fr-FR" sz="2000" kern="1200" dirty="0">
              <a:solidFill>
                <a:schemeClr val="bg1"/>
              </a:solidFill>
            </a:rPr>
            <a:t>Facile et assisté</a:t>
          </a:r>
          <a:endParaRPr lang="fr-FR" sz="2000" kern="1200" dirty="0"/>
        </a:p>
      </dsp:txBody>
      <dsp:txXfrm>
        <a:off x="883302" y="666816"/>
        <a:ext cx="2091777" cy="1991519"/>
      </dsp:txXfrm>
    </dsp:sp>
    <dsp:sp modelId="{09DF20AA-887D-4AB4-8DC8-E5E92B877636}">
      <dsp:nvSpPr>
        <dsp:cNvPr id="0" name=""/>
        <dsp:cNvSpPr/>
      </dsp:nvSpPr>
      <dsp:spPr>
        <a:xfrm>
          <a:off x="3110662" y="628818"/>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r>
            <a:rPr lang="fr-FR" sz="2000" kern="1200" dirty="0">
              <a:solidFill>
                <a:prstClr val="white"/>
              </a:solidFill>
              <a:latin typeface="Calibri" panose="020F0502020204030204"/>
              <a:ea typeface="+mn-ea"/>
              <a:cs typeface="+mn-cs"/>
            </a:rPr>
            <a:t>Ignorance de la conception</a:t>
          </a:r>
        </a:p>
      </dsp:txBody>
      <dsp:txXfrm>
        <a:off x="3110662" y="628818"/>
        <a:ext cx="2091777" cy="1991519"/>
      </dsp:txXfrm>
    </dsp:sp>
    <dsp:sp modelId="{7875B897-9B44-4C13-9C4D-C201E4085887}">
      <dsp:nvSpPr>
        <dsp:cNvPr id="0" name=""/>
        <dsp:cNvSpPr/>
      </dsp:nvSpPr>
      <dsp:spPr>
        <a:xfrm>
          <a:off x="501062" y="116447"/>
          <a:ext cx="443463" cy="50469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4783290" y="277944"/>
          <a:ext cx="525711" cy="2184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3000967" y="671075"/>
          <a:ext cx="517" cy="1902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C8C0E-9923-458E-B844-CA3B5892E39C}">
      <dsp:nvSpPr>
        <dsp:cNvPr id="0" name=""/>
        <dsp:cNvSpPr/>
      </dsp:nvSpPr>
      <dsp:spPr>
        <a:xfrm rot="5400000">
          <a:off x="381637" y="1502906"/>
          <a:ext cx="1143070" cy="1902043"/>
        </a:xfrm>
        <a:prstGeom prst="corner">
          <a:avLst>
            <a:gd name="adj1" fmla="val 16120"/>
            <a:gd name="adj2" fmla="val 16110"/>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693FF-B05C-4903-9231-00310F1FE150}">
      <dsp:nvSpPr>
        <dsp:cNvPr id="0" name=""/>
        <dsp:cNvSpPr/>
      </dsp:nvSpPr>
      <dsp:spPr>
        <a:xfrm>
          <a:off x="190830" y="2071207"/>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Initialization</a:t>
          </a:r>
          <a:endParaRPr lang="fr-FR" sz="2400" kern="1200" dirty="0"/>
        </a:p>
      </dsp:txBody>
      <dsp:txXfrm>
        <a:off x="190830" y="2071207"/>
        <a:ext cx="1717175" cy="1505205"/>
      </dsp:txXfrm>
    </dsp:sp>
    <dsp:sp modelId="{4AFFE336-36DF-44EC-A737-A33811684E91}">
      <dsp:nvSpPr>
        <dsp:cNvPr id="0" name=""/>
        <dsp:cNvSpPr/>
      </dsp:nvSpPr>
      <dsp:spPr>
        <a:xfrm>
          <a:off x="1584010" y="1362876"/>
          <a:ext cx="323995" cy="323995"/>
        </a:xfrm>
        <a:prstGeom prst="triangle">
          <a:avLst>
            <a:gd name="adj" fmla="val 100000"/>
          </a:avLst>
        </a:prstGeom>
        <a:solidFill>
          <a:schemeClr val="accent2">
            <a:shade val="80000"/>
            <a:hueOff val="-120354"/>
            <a:satOff val="2542"/>
            <a:lumOff val="6770"/>
            <a:alphaOff val="0"/>
          </a:schemeClr>
        </a:solidFill>
        <a:ln w="12700" cap="flat" cmpd="sng" algn="ctr">
          <a:solidFill>
            <a:schemeClr val="accent2">
              <a:shade val="80000"/>
              <a:hueOff val="-120354"/>
              <a:satOff val="2542"/>
              <a:lumOff val="67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BD057-1E44-464E-A9B2-7AB0FC2FA252}">
      <dsp:nvSpPr>
        <dsp:cNvPr id="0" name=""/>
        <dsp:cNvSpPr/>
      </dsp:nvSpPr>
      <dsp:spPr>
        <a:xfrm rot="5400000">
          <a:off x="2483795" y="982725"/>
          <a:ext cx="1143070" cy="1902043"/>
        </a:xfrm>
        <a:prstGeom prst="corner">
          <a:avLst>
            <a:gd name="adj1" fmla="val 16120"/>
            <a:gd name="adj2" fmla="val 16110"/>
          </a:avLst>
        </a:prstGeom>
        <a:solidFill>
          <a:schemeClr val="accent2">
            <a:shade val="80000"/>
            <a:hueOff val="-240708"/>
            <a:satOff val="5083"/>
            <a:lumOff val="13541"/>
            <a:alphaOff val="0"/>
          </a:schemeClr>
        </a:solidFill>
        <a:ln w="12700" cap="flat" cmpd="sng" algn="ctr">
          <a:solidFill>
            <a:schemeClr val="accent2">
              <a:shade val="80000"/>
              <a:hueOff val="-240708"/>
              <a:satOff val="5083"/>
              <a:lumOff val="135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E73D7-307B-4E37-8F2D-31F3378EC878}">
      <dsp:nvSpPr>
        <dsp:cNvPr id="0" name=""/>
        <dsp:cNvSpPr/>
      </dsp:nvSpPr>
      <dsp:spPr>
        <a:xfrm>
          <a:off x="2292988" y="1551026"/>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Mounting</a:t>
          </a:r>
          <a:endParaRPr lang="fr-FR" sz="2400" kern="1200" dirty="0"/>
        </a:p>
      </dsp:txBody>
      <dsp:txXfrm>
        <a:off x="2292988" y="1551026"/>
        <a:ext cx="1717175" cy="1505205"/>
      </dsp:txXfrm>
    </dsp:sp>
    <dsp:sp modelId="{787B2222-6E55-4391-91BD-539D9FA541E0}">
      <dsp:nvSpPr>
        <dsp:cNvPr id="0" name=""/>
        <dsp:cNvSpPr/>
      </dsp:nvSpPr>
      <dsp:spPr>
        <a:xfrm>
          <a:off x="3686168" y="842695"/>
          <a:ext cx="323995" cy="323995"/>
        </a:xfrm>
        <a:prstGeom prst="triangle">
          <a:avLst>
            <a:gd name="adj" fmla="val 100000"/>
          </a:avLst>
        </a:prstGeom>
        <a:solidFill>
          <a:schemeClr val="accent2">
            <a:shade val="80000"/>
            <a:hueOff val="-361061"/>
            <a:satOff val="7625"/>
            <a:lumOff val="20311"/>
            <a:alphaOff val="0"/>
          </a:schemeClr>
        </a:solidFill>
        <a:ln w="12700" cap="flat" cmpd="sng" algn="ctr">
          <a:solidFill>
            <a:schemeClr val="accent2">
              <a:shade val="80000"/>
              <a:hueOff val="-361061"/>
              <a:satOff val="7625"/>
              <a:lumOff val="203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D3F9A-7398-4CA2-B7B3-19F7BD305B9E}">
      <dsp:nvSpPr>
        <dsp:cNvPr id="0" name=""/>
        <dsp:cNvSpPr/>
      </dsp:nvSpPr>
      <dsp:spPr>
        <a:xfrm rot="5400000">
          <a:off x="4585953" y="462544"/>
          <a:ext cx="1143070" cy="1902043"/>
        </a:xfrm>
        <a:prstGeom prst="corner">
          <a:avLst>
            <a:gd name="adj1" fmla="val 16120"/>
            <a:gd name="adj2" fmla="val 16110"/>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F905B-B066-4FE0-B10E-3C8398E51B61}">
      <dsp:nvSpPr>
        <dsp:cNvPr id="0" name=""/>
        <dsp:cNvSpPr/>
      </dsp:nvSpPr>
      <dsp:spPr>
        <a:xfrm>
          <a:off x="4395146" y="1030845"/>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Updation</a:t>
          </a:r>
          <a:endParaRPr lang="fr-FR" sz="2400" kern="1200" dirty="0"/>
        </a:p>
      </dsp:txBody>
      <dsp:txXfrm>
        <a:off x="4395146" y="1030845"/>
        <a:ext cx="1717175" cy="150520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78F1-D2D2-41AD-BDE5-30FCACD555FD}" type="datetimeFigureOut">
              <a:rPr lang="fr-FR" smtClean="0"/>
              <a:t>18/09/2020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E646-84A5-49CB-8D8E-AB51A5CD7390}" type="slidenum">
              <a:rPr lang="fr-FR" smtClean="0"/>
              <a:t>‹N°›</a:t>
            </a:fld>
            <a:endParaRPr lang="fr-FR"/>
          </a:p>
        </p:txBody>
      </p:sp>
    </p:spTree>
    <p:extLst>
      <p:ext uri="{BB962C8B-B14F-4D97-AF65-F5344CB8AC3E}">
        <p14:creationId xmlns:p14="http://schemas.microsoft.com/office/powerpoint/2010/main" val="1931098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utaindecode.io/fr/articles/js/es2015/promis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eveloper.mozilla.org/en-US/docs/Web/JavaScript/Guide/Using_promises"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freecodecamp.org/what-is-variable-hoisting-differentiating-between-var-let-and-const-in-es6-f1a70bb43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freecodecamp.org/es6-functions-9f61c72b1e8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freecodecamp.org/spread-expressions-6ad7d5b9b1d4"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nathanaelcherrier.com/fr/rest-parameter-et-spread-operator-en-javascrip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Partie de live </a:t>
            </a:r>
            <a:r>
              <a:rPr lang="fr-FR" dirty="0" err="1"/>
              <a:t>coding</a:t>
            </a:r>
            <a:r>
              <a:rPr lang="fr-FR" dirty="0"/>
              <a:t> sur les différents types</a:t>
            </a:r>
          </a:p>
          <a:p>
            <a:endParaRPr lang="fr-FR" dirty="0"/>
          </a:p>
          <a:p>
            <a:r>
              <a:rPr lang="fr-FR" dirty="0"/>
              <a:t>Pour informations : </a:t>
            </a:r>
          </a:p>
          <a:p>
            <a:endParaRPr lang="fr-FR" dirty="0"/>
          </a:p>
          <a:p>
            <a:pPr marL="171450" indent="-171450">
              <a:buFontTx/>
              <a:buChar char="-"/>
            </a:pPr>
            <a:r>
              <a:rPr lang="fr-FR" dirty="0"/>
              <a:t>Le fil rouge de notre cours portera sur une application de gestion de bibliothèque numérique (</a:t>
            </a:r>
            <a:r>
              <a:rPr lang="fr-FR" b="1" dirty="0"/>
              <a:t>livre</a:t>
            </a:r>
            <a:r>
              <a:rPr lang="fr-FR" dirty="0"/>
              <a:t>, </a:t>
            </a:r>
            <a:r>
              <a:rPr lang="fr-FR" b="1" dirty="0"/>
              <a:t>ebook</a:t>
            </a:r>
            <a:r>
              <a:rPr lang="fr-FR" dirty="0"/>
              <a:t>, </a:t>
            </a:r>
            <a:r>
              <a:rPr lang="fr-FR" b="1" dirty="0"/>
              <a:t>musique</a:t>
            </a:r>
            <a:r>
              <a:rPr lang="fr-FR" dirty="0"/>
              <a:t>, </a:t>
            </a:r>
            <a:r>
              <a:rPr lang="fr-FR" b="1" dirty="0"/>
              <a:t>film</a:t>
            </a:r>
            <a:r>
              <a:rPr lang="fr-FR" dirty="0"/>
              <a:t>), portant le nom de </a:t>
            </a:r>
            <a:r>
              <a:rPr lang="fr-FR" b="1" dirty="0" err="1"/>
              <a:t>MediaFuture</a:t>
            </a:r>
            <a:r>
              <a:rPr lang="fr-FR" b="1" dirty="0"/>
              <a:t>.</a:t>
            </a:r>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a:t>
            </a:fld>
            <a:endParaRPr lang="fr-FR"/>
          </a:p>
        </p:txBody>
      </p:sp>
    </p:spTree>
    <p:extLst>
      <p:ext uri="{BB962C8B-B14F-4D97-AF65-F5344CB8AC3E}">
        <p14:creationId xmlns:p14="http://schemas.microsoft.com/office/powerpoint/2010/main" val="297055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http://putaindecode.io/fr/articles/js/es2015/promises/</a:t>
            </a:r>
            <a:endParaRPr lang="fr-FR">
              <a:cs typeface="Calibri"/>
              <a:hlinkClick r:id="rId3"/>
            </a:endParaRPr>
          </a:p>
          <a:p>
            <a:endParaRPr lang="en-US" dirty="0">
              <a:cs typeface="Calibri"/>
            </a:endParaRPr>
          </a:p>
          <a:p>
            <a:r>
              <a:rPr lang="en-US" dirty="0">
                <a:hlinkClick r:id="rId4"/>
              </a:rPr>
              <a:t>https://developer.mozilla.org/en-US/docs/Web/JavaScript/Guide/Using_promises</a:t>
            </a:r>
            <a:endParaRPr lang="en-US" dirty="0">
              <a:cs typeface="Calibri"/>
              <a:hlinkClick r:id="rId4"/>
            </a:endParaRPr>
          </a:p>
          <a:p>
            <a:endParaRPr lang="en-US" dirty="0">
              <a:cs typeface="Calibri"/>
            </a:endParaRPr>
          </a:p>
          <a:p>
            <a:r>
              <a:rPr lang="en-US"/>
              <a:t>// À ce moment, la promesse est en attente</a:t>
            </a:r>
          </a:p>
          <a:p>
            <a:r>
              <a:rPr lang="en-US"/>
              <a:t>const fetchPromise = fetch("https://data.sncf.com/explore/dataset/liste-des-gares/api/");</a:t>
            </a:r>
          </a:p>
          <a:p>
            <a:r>
              <a:rPr lang="en-US" dirty="0"/>
              <a:t> </a:t>
            </a:r>
            <a:endParaRPr lang="en-US" dirty="0">
              <a:cs typeface="Calibri"/>
            </a:endParaRPr>
          </a:p>
          <a:p>
            <a:r>
              <a:rPr lang="en-US"/>
              <a:t>// Quand la requête est terminée la promesse est résolue avec le résultat de</a:t>
            </a:r>
          </a:p>
          <a:p>
            <a:r>
              <a:rPr lang="en-US"/>
              <a:t>// la requête</a:t>
            </a:r>
          </a:p>
          <a:p>
            <a:r>
              <a:rPr lang="en-US"/>
              <a:t>const parsePromise = fetchPromise.then(fetchResult =&gt; {</a:t>
            </a:r>
          </a:p>
          <a:p>
            <a:r>
              <a:rPr lang="en-US"/>
              <a:t>  // Je peux retourner une nouvelle promesse à partir d'un then, ici</a:t>
            </a:r>
          </a:p>
          <a:p>
            <a:r>
              <a:rPr lang="en-US"/>
              <a:t>  // j'appelle .text() qui parse le contenu de la requête et retourne</a:t>
            </a:r>
          </a:p>
          <a:p>
            <a:r>
              <a:rPr lang="en-US"/>
              <a:t>  // une promesse</a:t>
            </a:r>
          </a:p>
          <a:p>
            <a:r>
              <a:rPr lang="en-US"/>
              <a:t>  return fetchResult.text();</a:t>
            </a:r>
          </a:p>
          <a:p>
            <a:r>
              <a:rPr lang="en-US"/>
              <a:t>});</a:t>
            </a:r>
          </a:p>
          <a:p>
            <a:r>
              <a:rPr lang="en-US" dirty="0"/>
              <a:t> </a:t>
            </a:r>
            <a:endParaRPr lang="en-US" dirty="0">
              <a:cs typeface="Calibri"/>
            </a:endParaRPr>
          </a:p>
          <a:p>
            <a:r>
              <a:rPr lang="en-US"/>
              <a:t>// Quand le parsing est terminé, je peux recuperer son contenu</a:t>
            </a:r>
          </a:p>
          <a:p>
            <a:r>
              <a:rPr lang="en-US"/>
              <a:t>parsePromise.then(textResult =&gt; {</a:t>
            </a:r>
          </a:p>
          <a:p>
            <a:r>
              <a:rPr lang="en-US"/>
              <a:t>  console.log(`Voici le résultat : ${textResult}`);</a:t>
            </a:r>
          </a:p>
          <a:p>
            <a:r>
              <a:rPr lang="en-US"/>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20</a:t>
            </a:fld>
            <a:endParaRPr lang="fr-FR"/>
          </a:p>
        </p:txBody>
      </p:sp>
    </p:spTree>
    <p:extLst>
      <p:ext uri="{BB962C8B-B14F-4D97-AF65-F5344CB8AC3E}">
        <p14:creationId xmlns:p14="http://schemas.microsoft.com/office/powerpoint/2010/main" val="5990845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https://www.julienpradet.fr/tutoriels/hoc-higher-order-components/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120</a:t>
            </a:fld>
            <a:endParaRPr lang="fr-FR"/>
          </a:p>
        </p:txBody>
      </p:sp>
    </p:spTree>
    <p:extLst>
      <p:ext uri="{BB962C8B-B14F-4D97-AF65-F5344CB8AC3E}">
        <p14:creationId xmlns:p14="http://schemas.microsoft.com/office/powerpoint/2010/main" val="1151985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121</a:t>
            </a:fld>
            <a:endParaRPr lang="fr-FR"/>
          </a:p>
        </p:txBody>
      </p:sp>
    </p:spTree>
    <p:extLst>
      <p:ext uri="{BB962C8B-B14F-4D97-AF65-F5344CB8AC3E}">
        <p14:creationId xmlns:p14="http://schemas.microsoft.com/office/powerpoint/2010/main" val="35003950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Plutôt que de vous montrer un HOC tout fait, je vais vous montrer comment en extraire un afin de comprendre la logique.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122</a:t>
            </a:fld>
            <a:endParaRPr lang="fr-FR"/>
          </a:p>
        </p:txBody>
      </p:sp>
    </p:spTree>
    <p:extLst>
      <p:ext uri="{BB962C8B-B14F-4D97-AF65-F5344CB8AC3E}">
        <p14:creationId xmlns:p14="http://schemas.microsoft.com/office/powerpoint/2010/main" val="1729004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123</a:t>
            </a:fld>
            <a:endParaRPr lang="fr-FR"/>
          </a:p>
        </p:txBody>
      </p:sp>
    </p:spTree>
    <p:extLst>
      <p:ext uri="{BB962C8B-B14F-4D97-AF65-F5344CB8AC3E}">
        <p14:creationId xmlns:p14="http://schemas.microsoft.com/office/powerpoint/2010/main" val="18597000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Admettons que vous avez un autre composant ailleurs qui utilise </a:t>
            </a:r>
            <a:r>
              <a:rPr lang="fr-FR" dirty="0" err="1"/>
              <a:t>props.isDone</a:t>
            </a:r>
            <a:r>
              <a:rPr lang="fr-FR" sz="1200" b="0" i="0" kern="1200" dirty="0">
                <a:solidFill>
                  <a:schemeClr val="tx1"/>
                </a:solidFill>
                <a:effectLst/>
                <a:latin typeface="+mn-lt"/>
                <a:ea typeface="+mn-ea"/>
                <a:cs typeface="+mn-cs"/>
              </a:rPr>
              <a:t> plutôt que </a:t>
            </a:r>
            <a:r>
              <a:rPr lang="fr-FR" dirty="0" err="1"/>
              <a:t>props.loading</a:t>
            </a:r>
            <a:r>
              <a:rPr lang="fr-FR" sz="1200" b="0" i="0" kern="1200" dirty="0">
                <a:solidFill>
                  <a:schemeClr val="tx1"/>
                </a:solidFill>
                <a:effectLst/>
                <a:latin typeface="+mn-lt"/>
                <a:ea typeface="+mn-ea"/>
                <a:cs typeface="+mn-cs"/>
              </a:rPr>
              <a:t> pour définir s'il est entrain de charger ou non. Cela veut dire qu'il faut aussi extraire cette partie et la mettre en paramètre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124</a:t>
            </a:fld>
            <a:endParaRPr lang="fr-FR"/>
          </a:p>
        </p:txBody>
      </p:sp>
    </p:spTree>
    <p:extLst>
      <p:ext uri="{BB962C8B-B14F-4D97-AF65-F5344CB8AC3E}">
        <p14:creationId xmlns:p14="http://schemas.microsoft.com/office/powerpoint/2010/main" val="41017484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125</a:t>
            </a:fld>
            <a:endParaRPr lang="fr-FR"/>
          </a:p>
        </p:txBody>
      </p:sp>
    </p:spTree>
    <p:extLst>
      <p:ext uri="{BB962C8B-B14F-4D97-AF65-F5344CB8AC3E}">
        <p14:creationId xmlns:p14="http://schemas.microsoft.com/office/powerpoint/2010/main" val="20079743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126</a:t>
            </a:fld>
            <a:endParaRPr lang="fr-FR"/>
          </a:p>
        </p:txBody>
      </p:sp>
    </p:spTree>
    <p:extLst>
      <p:ext uri="{BB962C8B-B14F-4D97-AF65-F5344CB8AC3E}">
        <p14:creationId xmlns:p14="http://schemas.microsoft.com/office/powerpoint/2010/main" val="21618386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127</a:t>
            </a:fld>
            <a:endParaRPr lang="fr-FR"/>
          </a:p>
        </p:txBody>
      </p:sp>
    </p:spTree>
    <p:extLst>
      <p:ext uri="{BB962C8B-B14F-4D97-AF65-F5344CB8AC3E}">
        <p14:creationId xmlns:p14="http://schemas.microsoft.com/office/powerpoint/2010/main" val="21364215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128</a:t>
            </a:fld>
            <a:endParaRPr lang="fr-FR"/>
          </a:p>
        </p:txBody>
      </p:sp>
    </p:spTree>
    <p:extLst>
      <p:ext uri="{BB962C8B-B14F-4D97-AF65-F5344CB8AC3E}">
        <p14:creationId xmlns:p14="http://schemas.microsoft.com/office/powerpoint/2010/main" val="10136516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129</a:t>
            </a:fld>
            <a:endParaRPr lang="fr-FR"/>
          </a:p>
        </p:txBody>
      </p:sp>
    </p:spTree>
    <p:extLst>
      <p:ext uri="{BB962C8B-B14F-4D97-AF65-F5344CB8AC3E}">
        <p14:creationId xmlns:p14="http://schemas.microsoft.com/office/powerpoint/2010/main" val="75360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24</a:t>
            </a:fld>
            <a:endParaRPr lang="fr-FR"/>
          </a:p>
        </p:txBody>
      </p:sp>
    </p:spTree>
    <p:extLst>
      <p:ext uri="{BB962C8B-B14F-4D97-AF65-F5344CB8AC3E}">
        <p14:creationId xmlns:p14="http://schemas.microsoft.com/office/powerpoint/2010/main" val="16640162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130</a:t>
            </a:fld>
            <a:endParaRPr lang="fr-FR"/>
          </a:p>
        </p:txBody>
      </p:sp>
    </p:spTree>
    <p:extLst>
      <p:ext uri="{BB962C8B-B14F-4D97-AF65-F5344CB8AC3E}">
        <p14:creationId xmlns:p14="http://schemas.microsoft.com/office/powerpoint/2010/main" val="2160358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131</a:t>
            </a:fld>
            <a:endParaRPr lang="fr-FR"/>
          </a:p>
        </p:txBody>
      </p:sp>
    </p:spTree>
    <p:extLst>
      <p:ext uri="{BB962C8B-B14F-4D97-AF65-F5344CB8AC3E}">
        <p14:creationId xmlns:p14="http://schemas.microsoft.com/office/powerpoint/2010/main" val="30246496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132</a:t>
            </a:fld>
            <a:endParaRPr lang="fr-FR"/>
          </a:p>
        </p:txBody>
      </p:sp>
    </p:spTree>
    <p:extLst>
      <p:ext uri="{BB962C8B-B14F-4D97-AF65-F5344CB8AC3E}">
        <p14:creationId xmlns:p14="http://schemas.microsoft.com/office/powerpoint/2010/main" val="9303796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133</a:t>
            </a:fld>
            <a:endParaRPr lang="fr-FR"/>
          </a:p>
        </p:txBody>
      </p:sp>
    </p:spTree>
    <p:extLst>
      <p:ext uri="{BB962C8B-B14F-4D97-AF65-F5344CB8AC3E}">
        <p14:creationId xmlns:p14="http://schemas.microsoft.com/office/powerpoint/2010/main" val="21509713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134</a:t>
            </a:fld>
            <a:endParaRPr lang="fr-FR"/>
          </a:p>
        </p:txBody>
      </p:sp>
    </p:spTree>
    <p:extLst>
      <p:ext uri="{BB962C8B-B14F-4D97-AF65-F5344CB8AC3E}">
        <p14:creationId xmlns:p14="http://schemas.microsoft.com/office/powerpoint/2010/main" val="5602366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135</a:t>
            </a:fld>
            <a:endParaRPr lang="fr-FR"/>
          </a:p>
        </p:txBody>
      </p:sp>
    </p:spTree>
    <p:extLst>
      <p:ext uri="{BB962C8B-B14F-4D97-AF65-F5344CB8AC3E}">
        <p14:creationId xmlns:p14="http://schemas.microsoft.com/office/powerpoint/2010/main" val="2176832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live </a:t>
            </a:r>
            <a:r>
              <a:rPr lang="fr-FR" dirty="0" err="1"/>
              <a:t>coding</a:t>
            </a:r>
            <a:r>
              <a:rPr lang="fr-FR" dirty="0"/>
              <a:t> utiliser le repo : https://github.com/Gparquet/ReactRecomposeExperience.git</a:t>
            </a:r>
          </a:p>
          <a:p>
            <a:endParaRPr lang="fr-FR" dirty="0"/>
          </a:p>
          <a:p>
            <a:r>
              <a:rPr lang="fr-FR" dirty="0"/>
              <a:t>Ce placer sur la </a:t>
            </a:r>
            <a:r>
              <a:rPr lang="fr-FR" dirty="0" err="1"/>
              <a:t>branch</a:t>
            </a:r>
            <a:r>
              <a:rPr lang="fr-FR" dirty="0"/>
              <a:t> master. </a:t>
            </a:r>
          </a:p>
          <a:p>
            <a:endParaRPr lang="fr-FR" dirty="0"/>
          </a:p>
          <a:p>
            <a:r>
              <a:rPr lang="fr-FR" dirty="0"/>
              <a:t>Reprendre les exemples avec le composant </a:t>
            </a:r>
            <a:r>
              <a:rPr lang="fr-FR" dirty="0" err="1"/>
              <a:t>counter</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136</a:t>
            </a:fld>
            <a:endParaRPr lang="fr-FR"/>
          </a:p>
        </p:txBody>
      </p:sp>
    </p:spTree>
    <p:extLst>
      <p:ext uri="{BB962C8B-B14F-4D97-AF65-F5344CB8AC3E}">
        <p14:creationId xmlns:p14="http://schemas.microsoft.com/office/powerpoint/2010/main" val="2507287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137</a:t>
            </a:fld>
            <a:endParaRPr lang="fr-FR"/>
          </a:p>
        </p:txBody>
      </p:sp>
    </p:spTree>
    <p:extLst>
      <p:ext uri="{BB962C8B-B14F-4D97-AF65-F5344CB8AC3E}">
        <p14:creationId xmlns:p14="http://schemas.microsoft.com/office/powerpoint/2010/main" val="19982887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138</a:t>
            </a:fld>
            <a:endParaRPr lang="fr-FR"/>
          </a:p>
        </p:txBody>
      </p:sp>
    </p:spTree>
    <p:extLst>
      <p:ext uri="{BB962C8B-B14F-4D97-AF65-F5344CB8AC3E}">
        <p14:creationId xmlns:p14="http://schemas.microsoft.com/office/powerpoint/2010/main" val="41003499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139</a:t>
            </a:fld>
            <a:endParaRPr lang="fr-FR"/>
          </a:p>
        </p:txBody>
      </p:sp>
    </p:spTree>
    <p:extLst>
      <p:ext uri="{BB962C8B-B14F-4D97-AF65-F5344CB8AC3E}">
        <p14:creationId xmlns:p14="http://schemas.microsoft.com/office/powerpoint/2010/main" val="1376230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25</a:t>
            </a:fld>
            <a:endParaRPr lang="fr-FR"/>
          </a:p>
        </p:txBody>
      </p:sp>
    </p:spTree>
    <p:extLst>
      <p:ext uri="{BB962C8B-B14F-4D97-AF65-F5344CB8AC3E}">
        <p14:creationId xmlns:p14="http://schemas.microsoft.com/office/powerpoint/2010/main" val="214846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140</a:t>
            </a:fld>
            <a:endParaRPr lang="fr-FR"/>
          </a:p>
        </p:txBody>
      </p:sp>
    </p:spTree>
    <p:extLst>
      <p:ext uri="{BB962C8B-B14F-4D97-AF65-F5344CB8AC3E}">
        <p14:creationId xmlns:p14="http://schemas.microsoft.com/office/powerpoint/2010/main" val="39233011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141</a:t>
            </a:fld>
            <a:endParaRPr lang="fr-FR"/>
          </a:p>
        </p:txBody>
      </p:sp>
    </p:spTree>
    <p:extLst>
      <p:ext uri="{BB962C8B-B14F-4D97-AF65-F5344CB8AC3E}">
        <p14:creationId xmlns:p14="http://schemas.microsoft.com/office/powerpoint/2010/main" val="3755805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142</a:t>
            </a:fld>
            <a:endParaRPr lang="fr-FR"/>
          </a:p>
        </p:txBody>
      </p:sp>
    </p:spTree>
    <p:extLst>
      <p:ext uri="{BB962C8B-B14F-4D97-AF65-F5344CB8AC3E}">
        <p14:creationId xmlns:p14="http://schemas.microsoft.com/office/powerpoint/2010/main" val="26485557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finalisé est dans la </a:t>
            </a:r>
            <a:r>
              <a:rPr lang="fr-FR" dirty="0" err="1"/>
              <a:t>branch</a:t>
            </a:r>
            <a:r>
              <a:rPr lang="fr-FR" dirty="0"/>
              <a:t> </a:t>
            </a:r>
            <a:r>
              <a:rPr lang="fr-FR" b="1" dirty="0"/>
              <a:t>feat/</a:t>
            </a:r>
            <a:r>
              <a:rPr lang="fr-FR" b="1" dirty="0" err="1"/>
              <a:t>refactorWithHook</a:t>
            </a:r>
            <a:r>
              <a:rPr lang="fr-FR" b="1" dirty="0"/>
              <a:t> : </a:t>
            </a:r>
          </a:p>
          <a:p>
            <a:endParaRPr lang="fr-FR" b="1" dirty="0"/>
          </a:p>
          <a:p>
            <a:r>
              <a:rPr lang="fr-FR" b="0" dirty="0"/>
              <a:t>Pour le live </a:t>
            </a:r>
            <a:r>
              <a:rPr lang="fr-FR" b="0" dirty="0" err="1"/>
              <a:t>coding</a:t>
            </a:r>
            <a:r>
              <a:rPr lang="fr-FR" b="0" dirty="0"/>
              <a:t> il faut : </a:t>
            </a:r>
          </a:p>
          <a:p>
            <a:endParaRPr lang="fr-FR" b="0" dirty="0"/>
          </a:p>
          <a:p>
            <a:pPr marL="342900" indent="-342900">
              <a:buFont typeface="Arial" panose="020B0604020202020204" pitchFamily="34" charset="0"/>
              <a:buChar char="•"/>
            </a:pPr>
            <a:r>
              <a:rPr lang="fr-FR" sz="1200" dirty="0">
                <a:solidFill>
                  <a:srgbClr val="24292E"/>
                </a:solidFill>
                <a:latin typeface="Consolas" panose="020B0609020204030204" pitchFamily="49" charset="0"/>
                <a:cs typeface="Consolas" panose="020B0609020204030204" pitchFamily="49" charset="0"/>
              </a:rPr>
              <a:t>Gérer l’état via </a:t>
            </a:r>
            <a:r>
              <a:rPr lang="fr-FR" sz="1200" dirty="0" err="1">
                <a:solidFill>
                  <a:srgbClr val="24292E"/>
                </a:solidFill>
                <a:latin typeface="Consolas" panose="020B0609020204030204" pitchFamily="49" charset="0"/>
                <a:cs typeface="Consolas" panose="020B0609020204030204" pitchFamily="49" charset="0"/>
              </a:rPr>
              <a:t>useState</a:t>
            </a:r>
            <a:endParaRPr lang="fr-FR" sz="12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fr-FR" altLang="fr-FR" sz="12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1200" dirty="0">
                <a:solidFill>
                  <a:srgbClr val="24292E"/>
                </a:solidFill>
                <a:latin typeface="Consolas" panose="020B0609020204030204" pitchFamily="49" charset="0"/>
                <a:cs typeface="Consolas" panose="020B0609020204030204" pitchFamily="49" charset="0"/>
              </a:rPr>
              <a:t>Avec la méthode </a:t>
            </a:r>
            <a:r>
              <a:rPr lang="fr-FR" altLang="fr-FR" sz="1200" dirty="0" err="1">
                <a:solidFill>
                  <a:srgbClr val="24292E"/>
                </a:solidFill>
                <a:latin typeface="Consolas" panose="020B0609020204030204" pitchFamily="49" charset="0"/>
                <a:cs typeface="Consolas" panose="020B0609020204030204" pitchFamily="49" charset="0"/>
              </a:rPr>
              <a:t>useEffet</a:t>
            </a:r>
            <a:r>
              <a:rPr lang="fr-FR" altLang="fr-FR" sz="1200" dirty="0">
                <a:solidFill>
                  <a:srgbClr val="24292E"/>
                </a:solidFill>
                <a:latin typeface="Consolas" panose="020B0609020204030204" pitchFamily="49" charset="0"/>
                <a:cs typeface="Consolas" panose="020B0609020204030204" pitchFamily="49" charset="0"/>
              </a:rPr>
              <a:t>, récupérer les données du serveur de manière asynchrone afin de modifier l’état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143</a:t>
            </a:fld>
            <a:endParaRPr lang="fr-FR"/>
          </a:p>
        </p:txBody>
      </p:sp>
    </p:spTree>
    <p:extLst>
      <p:ext uri="{BB962C8B-B14F-4D97-AF65-F5344CB8AC3E}">
        <p14:creationId xmlns:p14="http://schemas.microsoft.com/office/powerpoint/2010/main" val="13639168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144</a:t>
            </a:fld>
            <a:endParaRPr lang="fr-FR"/>
          </a:p>
        </p:txBody>
      </p:sp>
    </p:spTree>
    <p:extLst>
      <p:ext uri="{BB962C8B-B14F-4D97-AF65-F5344CB8AC3E}">
        <p14:creationId xmlns:p14="http://schemas.microsoft.com/office/powerpoint/2010/main" val="15188446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145</a:t>
            </a:fld>
            <a:endParaRPr lang="fr-FR"/>
          </a:p>
        </p:txBody>
      </p:sp>
    </p:spTree>
    <p:extLst>
      <p:ext uri="{BB962C8B-B14F-4D97-AF65-F5344CB8AC3E}">
        <p14:creationId xmlns:p14="http://schemas.microsoft.com/office/powerpoint/2010/main" val="10092003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146</a:t>
            </a:fld>
            <a:endParaRPr lang="fr-FR"/>
          </a:p>
        </p:txBody>
      </p:sp>
    </p:spTree>
    <p:extLst>
      <p:ext uri="{BB962C8B-B14F-4D97-AF65-F5344CB8AC3E}">
        <p14:creationId xmlns:p14="http://schemas.microsoft.com/office/powerpoint/2010/main" val="14526368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147</a:t>
            </a:fld>
            <a:endParaRPr lang="fr-FR"/>
          </a:p>
        </p:txBody>
      </p:sp>
    </p:spTree>
    <p:extLst>
      <p:ext uri="{BB962C8B-B14F-4D97-AF65-F5344CB8AC3E}">
        <p14:creationId xmlns:p14="http://schemas.microsoft.com/office/powerpoint/2010/main" val="37380376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148</a:t>
            </a:fld>
            <a:endParaRPr lang="fr-FR"/>
          </a:p>
        </p:txBody>
      </p:sp>
    </p:spTree>
    <p:extLst>
      <p:ext uri="{BB962C8B-B14F-4D97-AF65-F5344CB8AC3E}">
        <p14:creationId xmlns:p14="http://schemas.microsoft.com/office/powerpoint/2010/main" val="31768821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149</a:t>
            </a:fld>
            <a:endParaRPr lang="fr-FR"/>
          </a:p>
        </p:txBody>
      </p:sp>
    </p:spTree>
    <p:extLst>
      <p:ext uri="{BB962C8B-B14F-4D97-AF65-F5344CB8AC3E}">
        <p14:creationId xmlns:p14="http://schemas.microsoft.com/office/powerpoint/2010/main" val="102008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Destructuring</a:t>
            </a:r>
            <a:r>
              <a:rPr lang="fr-FR" sz="1200" kern="1200" dirty="0">
                <a:solidFill>
                  <a:schemeClr val="tx1"/>
                </a:solidFill>
                <a:effectLst/>
                <a:latin typeface="+mn-lt"/>
                <a:ea typeface="+mn-ea"/>
                <a:cs typeface="+mn-cs"/>
              </a:rPr>
              <a:t> : </a:t>
            </a:r>
            <a:r>
              <a:rPr lang="fr-FR" sz="1200" b="0" i="0" u="none" strike="noStrike" kern="1200" dirty="0">
                <a:solidFill>
                  <a:schemeClr val="tx1"/>
                </a:solidFill>
                <a:effectLst/>
                <a:latin typeface="+mn-lt"/>
                <a:ea typeface="+mn-ea"/>
                <a:cs typeface="+mn-cs"/>
              </a:rPr>
              <a:t>Assigner des variables provenant d'un objet ou tableau reposant sur leur structure.</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26</a:t>
            </a:fld>
            <a:endParaRPr lang="fr-FR"/>
          </a:p>
        </p:txBody>
      </p:sp>
    </p:spTree>
    <p:extLst>
      <p:ext uri="{BB962C8B-B14F-4D97-AF65-F5344CB8AC3E}">
        <p14:creationId xmlns:p14="http://schemas.microsoft.com/office/powerpoint/2010/main" val="18196728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150</a:t>
            </a:fld>
            <a:endParaRPr lang="fr-FR"/>
          </a:p>
        </p:txBody>
      </p:sp>
    </p:spTree>
    <p:extLst>
      <p:ext uri="{BB962C8B-B14F-4D97-AF65-F5344CB8AC3E}">
        <p14:creationId xmlns:p14="http://schemas.microsoft.com/office/powerpoint/2010/main" val="37225440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151</a:t>
            </a:fld>
            <a:endParaRPr lang="fr-FR"/>
          </a:p>
        </p:txBody>
      </p:sp>
    </p:spTree>
    <p:extLst>
      <p:ext uri="{BB962C8B-B14F-4D97-AF65-F5344CB8AC3E}">
        <p14:creationId xmlns:p14="http://schemas.microsoft.com/office/powerpoint/2010/main" val="12328419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152</a:t>
            </a:fld>
            <a:endParaRPr lang="fr-FR"/>
          </a:p>
        </p:txBody>
      </p:sp>
    </p:spTree>
    <p:extLst>
      <p:ext uri="{BB962C8B-B14F-4D97-AF65-F5344CB8AC3E}">
        <p14:creationId xmlns:p14="http://schemas.microsoft.com/office/powerpoint/2010/main" val="13899101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153</a:t>
            </a:fld>
            <a:endParaRPr lang="fr-FR"/>
          </a:p>
        </p:txBody>
      </p:sp>
    </p:spTree>
    <p:extLst>
      <p:ext uri="{BB962C8B-B14F-4D97-AF65-F5344CB8AC3E}">
        <p14:creationId xmlns:p14="http://schemas.microsoft.com/office/powerpoint/2010/main" val="14605506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154</a:t>
            </a:fld>
            <a:endParaRPr lang="fr-FR"/>
          </a:p>
        </p:txBody>
      </p:sp>
    </p:spTree>
    <p:extLst>
      <p:ext uri="{BB962C8B-B14F-4D97-AF65-F5344CB8AC3E}">
        <p14:creationId xmlns:p14="http://schemas.microsoft.com/office/powerpoint/2010/main" val="29003995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155</a:t>
            </a:fld>
            <a:endParaRPr lang="fr-FR"/>
          </a:p>
        </p:txBody>
      </p:sp>
    </p:spTree>
    <p:extLst>
      <p:ext uri="{BB962C8B-B14F-4D97-AF65-F5344CB8AC3E}">
        <p14:creationId xmlns:p14="http://schemas.microsoft.com/office/powerpoint/2010/main" val="23675996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156</a:t>
            </a:fld>
            <a:endParaRPr lang="fr-FR"/>
          </a:p>
        </p:txBody>
      </p:sp>
    </p:spTree>
    <p:extLst>
      <p:ext uri="{BB962C8B-B14F-4D97-AF65-F5344CB8AC3E}">
        <p14:creationId xmlns:p14="http://schemas.microsoft.com/office/powerpoint/2010/main" val="19471973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157</a:t>
            </a:fld>
            <a:endParaRPr lang="fr-FR"/>
          </a:p>
        </p:txBody>
      </p:sp>
    </p:spTree>
    <p:extLst>
      <p:ext uri="{BB962C8B-B14F-4D97-AF65-F5344CB8AC3E}">
        <p14:creationId xmlns:p14="http://schemas.microsoft.com/office/powerpoint/2010/main" val="3406139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158</a:t>
            </a:fld>
            <a:endParaRPr lang="fr-FR"/>
          </a:p>
        </p:txBody>
      </p:sp>
    </p:spTree>
    <p:extLst>
      <p:ext uri="{BB962C8B-B14F-4D97-AF65-F5344CB8AC3E}">
        <p14:creationId xmlns:p14="http://schemas.microsoft.com/office/powerpoint/2010/main" val="25112514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159</a:t>
            </a:fld>
            <a:endParaRPr lang="fr-FR"/>
          </a:p>
        </p:txBody>
      </p:sp>
    </p:spTree>
    <p:extLst>
      <p:ext uri="{BB962C8B-B14F-4D97-AF65-F5344CB8AC3E}">
        <p14:creationId xmlns:p14="http://schemas.microsoft.com/office/powerpoint/2010/main" val="3897193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27</a:t>
            </a:fld>
            <a:endParaRPr lang="fr-FR"/>
          </a:p>
        </p:txBody>
      </p:sp>
    </p:spTree>
    <p:extLst>
      <p:ext uri="{BB962C8B-B14F-4D97-AF65-F5344CB8AC3E}">
        <p14:creationId xmlns:p14="http://schemas.microsoft.com/office/powerpoint/2010/main" val="6934996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160</a:t>
            </a:fld>
            <a:endParaRPr lang="fr-FR"/>
          </a:p>
        </p:txBody>
      </p:sp>
    </p:spTree>
    <p:extLst>
      <p:ext uri="{BB962C8B-B14F-4D97-AF65-F5344CB8AC3E}">
        <p14:creationId xmlns:p14="http://schemas.microsoft.com/office/powerpoint/2010/main" val="19347209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161</a:t>
            </a:fld>
            <a:endParaRPr lang="fr-FR"/>
          </a:p>
        </p:txBody>
      </p:sp>
    </p:spTree>
    <p:extLst>
      <p:ext uri="{BB962C8B-B14F-4D97-AF65-F5344CB8AC3E}">
        <p14:creationId xmlns:p14="http://schemas.microsoft.com/office/powerpoint/2010/main" val="24641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28</a:t>
            </a:fld>
            <a:endParaRPr lang="fr-FR"/>
          </a:p>
        </p:txBody>
      </p:sp>
    </p:spTree>
    <p:extLst>
      <p:ext uri="{BB962C8B-B14F-4D97-AF65-F5344CB8AC3E}">
        <p14:creationId xmlns:p14="http://schemas.microsoft.com/office/powerpoint/2010/main" val="3302918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29</a:t>
            </a:fld>
            <a:endParaRPr lang="fr-FR"/>
          </a:p>
        </p:txBody>
      </p:sp>
    </p:spTree>
    <p:extLst>
      <p:ext uri="{BB962C8B-B14F-4D97-AF65-F5344CB8AC3E}">
        <p14:creationId xmlns:p14="http://schemas.microsoft.com/office/powerpoint/2010/main" val="120706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30</a:t>
            </a:fld>
            <a:endParaRPr lang="fr-FR"/>
          </a:p>
        </p:txBody>
      </p:sp>
    </p:spTree>
    <p:extLst>
      <p:ext uri="{BB962C8B-B14F-4D97-AF65-F5344CB8AC3E}">
        <p14:creationId xmlns:p14="http://schemas.microsoft.com/office/powerpoint/2010/main" val="259967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31</a:t>
            </a:fld>
            <a:endParaRPr lang="fr-FR"/>
          </a:p>
        </p:txBody>
      </p:sp>
    </p:spTree>
    <p:extLst>
      <p:ext uri="{BB962C8B-B14F-4D97-AF65-F5344CB8AC3E}">
        <p14:creationId xmlns:p14="http://schemas.microsoft.com/office/powerpoint/2010/main" val="381126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32</a:t>
            </a:fld>
            <a:endParaRPr lang="fr-FR"/>
          </a:p>
        </p:txBody>
      </p:sp>
    </p:spTree>
    <p:extLst>
      <p:ext uri="{BB962C8B-B14F-4D97-AF65-F5344CB8AC3E}">
        <p14:creationId xmlns:p14="http://schemas.microsoft.com/office/powerpoint/2010/main" val="332448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https://medium.freecodecamp.org/what-is-variable-hoisting-differentiating-between-var-let-and-const-in-es6-f1a70bb43d</a:t>
            </a:r>
            <a:endParaRPr lang="fr-FR" dirty="0">
              <a:cs typeface="Calibri"/>
            </a:endParaRPr>
          </a:p>
          <a:p>
            <a:endParaRPr lang="en-US" dirty="0">
              <a:cs typeface="Calibri"/>
            </a:endParaRPr>
          </a:p>
          <a:p>
            <a:r>
              <a:rPr lang="en-US"/>
              <a:t>function getCar(condition) {</a:t>
            </a:r>
          </a:p>
          <a:p>
            <a:br>
              <a:rPr lang="en-US" dirty="0"/>
            </a:br>
            <a:endParaRPr lang="en-US" dirty="0"/>
          </a:p>
          <a:p>
            <a:r>
              <a:rPr lang="en-US"/>
              <a:t>console.log(car);</a:t>
            </a:r>
          </a:p>
          <a:p>
            <a:r>
              <a:rPr lang="en-US"/>
              <a:t>if (condition) {</a:t>
            </a:r>
          </a:p>
          <a:p>
            <a:r>
              <a:rPr lang="en-US"/>
              <a:t>var car = 'Renault';</a:t>
            </a:r>
          </a:p>
          <a:p>
            <a:br>
              <a:rPr lang="en-US" dirty="0"/>
            </a:br>
            <a:endParaRPr lang="en-US" dirty="0"/>
          </a:p>
          <a:p>
            <a:r>
              <a:rPr lang="en-US"/>
              <a:t>return shape;</a:t>
            </a:r>
          </a:p>
          <a:p>
            <a:r>
              <a:rPr lang="en-US"/>
              <a:t>} else {</a:t>
            </a:r>
          </a:p>
          <a:p>
            <a:r>
              <a:rPr lang="en-US"/>
              <a:t>console.log(car);</a:t>
            </a:r>
          </a:p>
          <a:p>
            <a:r>
              <a:rPr lang="en-US"/>
              <a:t>} // if else ne créer par de scope local(appliqué dans d'autre langage)</a:t>
            </a:r>
          </a:p>
          <a:p>
            <a:r>
              <a:rPr lang="en-US"/>
              <a:t>// Scope local en JS est essentiellement sur les fonctions</a:t>
            </a:r>
          </a:p>
          <a:p>
            <a:r>
              <a:rPr lang="en-US"/>
              <a:t>}</a:t>
            </a:r>
          </a:p>
          <a:p>
            <a:br>
              <a:rPr lang="en-US" dirty="0"/>
            </a:br>
            <a:endParaRPr lang="en-US" dirty="0"/>
          </a:p>
          <a:p>
            <a:r>
              <a:rPr lang="en-US"/>
              <a:t>getCar();</a:t>
            </a:r>
          </a:p>
          <a:p>
            <a:endParaRPr lang="en-US" dirty="0">
              <a:cs typeface="Calibri"/>
            </a:endParaRPr>
          </a:p>
          <a:p>
            <a:endParaRPr lang="en-US" dirty="0">
              <a:cs typeface="Calibri"/>
            </a:endParaRPr>
          </a:p>
          <a:p>
            <a:endParaRPr lang="en-US" dirty="0">
              <a:cs typeface="Calibri"/>
            </a:endParaRPr>
          </a:p>
          <a:p>
            <a:r>
              <a:rPr lang="en-US"/>
              <a:t>//ES6 introduit le "block scoping" c'est à dire à l'intérieur de {}</a:t>
            </a:r>
          </a:p>
          <a:p>
            <a:r>
              <a:rPr lang="en-US"/>
              <a:t>// remplacer var par let </a:t>
            </a:r>
          </a:p>
          <a:p>
            <a:r>
              <a:rPr lang="en-US"/>
              <a:t>// nous ne pouvons pas créer une variable de même nom avec let et const</a:t>
            </a:r>
          </a:p>
          <a:p>
            <a:br>
              <a:rPr lang="en-US" dirty="0"/>
            </a:br>
            <a:endParaRPr lang="en-US" dirty="0"/>
          </a:p>
          <a:p>
            <a:r>
              <a:rPr lang="en-US"/>
              <a:t>var shape = "square";</a:t>
            </a:r>
          </a:p>
          <a:p>
            <a:r>
              <a:rPr lang="en-US"/>
              <a:t>if (condition) {</a:t>
            </a:r>
          </a:p>
          <a:p>
            <a:r>
              <a:rPr lang="en-US"/>
              <a:t>// doesn't throw an error</a:t>
            </a:r>
          </a:p>
          <a:p>
            <a:r>
              <a:rPr lang="en-US"/>
              <a:t>let shape = "rectangle";</a:t>
            </a:r>
          </a:p>
          <a:p>
            <a:r>
              <a:rPr lang="en-US"/>
              <a:t>// more code </a:t>
            </a:r>
          </a:p>
          <a:p>
            <a:r>
              <a:rPr lang="en-US"/>
              <a:t>}</a:t>
            </a:r>
          </a:p>
          <a:p>
            <a:endParaRPr lang="en-US" dirty="0">
              <a:cs typeface="Calibri"/>
            </a:endParaRPr>
          </a:p>
          <a:p>
            <a:br>
              <a:rPr lang="en-US" dirty="0"/>
            </a:br>
            <a:endParaRPr lang="en-US" dirty="0"/>
          </a:p>
          <a:p>
            <a:r>
              <a:rPr lang="en-US"/>
              <a:t>//const est pareil que let et var le cycle de vie est le même que let </a:t>
            </a:r>
          </a:p>
          <a:p>
            <a:r>
              <a:rPr lang="en-US"/>
              <a:t>//sauf qu'elle doit obligatoirement être initialisé dès le départ, mais ne peut pas être réassigné.</a:t>
            </a:r>
          </a:p>
          <a:p>
            <a:r>
              <a:rPr lang="en-US" dirty="0"/>
              <a:t>//attention !!! const ne fonctionne pas par référence et non par valeur</a:t>
            </a:r>
            <a:r>
              <a:rPr lang="en-US">
                <a:cs typeface="Calibri"/>
              </a:rPr>
              <a:t> --&gt; montrer exemple avec une propriété d'un objet </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5</a:t>
            </a:fld>
            <a:endParaRPr lang="fr-FR"/>
          </a:p>
        </p:txBody>
      </p:sp>
    </p:spTree>
    <p:extLst>
      <p:ext uri="{BB962C8B-B14F-4D97-AF65-F5344CB8AC3E}">
        <p14:creationId xmlns:p14="http://schemas.microsoft.com/office/powerpoint/2010/main" val="83098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L’utilisation du langage javascript peut vite devenir le chaos, si nous ne faisons pas attention à ce que nous faisons.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34</a:t>
            </a:fld>
            <a:endParaRPr lang="fr-FR"/>
          </a:p>
        </p:txBody>
      </p:sp>
    </p:spTree>
    <p:extLst>
      <p:ext uri="{BB962C8B-B14F-4D97-AF65-F5344CB8AC3E}">
        <p14:creationId xmlns:p14="http://schemas.microsoft.com/office/powerpoint/2010/main" val="307431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TypeScript</a:t>
            </a:r>
            <a:r>
              <a:rPr lang="fr-FR" dirty="0"/>
              <a:t> permet de rendre sont code maintenable. </a:t>
            </a:r>
          </a:p>
          <a:p>
            <a:endParaRPr lang="fr-FR" dirty="0"/>
          </a:p>
          <a:p>
            <a:r>
              <a:rPr lang="fr-FR" dirty="0"/>
              <a:t>De ne plus avoir cet effet spaghetti en typant correctement les objets …. </a:t>
            </a:r>
          </a:p>
          <a:p>
            <a:endParaRPr lang="fr-FR" dirty="0"/>
          </a:p>
          <a:p>
            <a:r>
              <a:rPr lang="fr-FR" dirty="0"/>
              <a:t>Ceci permettra de limiter également les erreurs. </a:t>
            </a:r>
          </a:p>
          <a:p>
            <a:endParaRPr lang="fr-FR" dirty="0"/>
          </a:p>
          <a:p>
            <a:r>
              <a:rPr lang="fr-FR" dirty="0"/>
              <a:t>En gros, on peut voir le </a:t>
            </a:r>
            <a:r>
              <a:rPr lang="fr-FR" dirty="0" err="1"/>
              <a:t>TypeScript</a:t>
            </a:r>
            <a:r>
              <a:rPr lang="fr-FR" dirty="0"/>
              <a:t> comme un </a:t>
            </a:r>
            <a:r>
              <a:rPr lang="fr-FR" dirty="0" err="1"/>
              <a:t>encapsuleur</a:t>
            </a:r>
            <a:r>
              <a:rPr lang="fr-FR" dirty="0"/>
              <a:t> de JavaScript.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35</a:t>
            </a:fld>
            <a:endParaRPr lang="fr-FR"/>
          </a:p>
        </p:txBody>
      </p:sp>
    </p:spTree>
    <p:extLst>
      <p:ext uri="{BB962C8B-B14F-4D97-AF65-F5344CB8AC3E}">
        <p14:creationId xmlns:p14="http://schemas.microsoft.com/office/powerpoint/2010/main" val="3246718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brute</a:t>
            </a:r>
            <a:r>
              <a:rPr lang="fr-FR" dirty="0"/>
              <a:t> : à maintenir c’est pas trop ….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36</a:t>
            </a:fld>
            <a:endParaRPr lang="fr-FR"/>
          </a:p>
        </p:txBody>
      </p:sp>
    </p:spTree>
    <p:extLst>
      <p:ext uri="{BB962C8B-B14F-4D97-AF65-F5344CB8AC3E}">
        <p14:creationId xmlns:p14="http://schemas.microsoft.com/office/powerpoint/2010/main" val="334320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 ce que </a:t>
            </a:r>
            <a:r>
              <a:rPr lang="fr-FR" dirty="0" err="1"/>
              <a:t>TypeScript</a:t>
            </a:r>
            <a:r>
              <a:rPr lang="fr-FR" dirty="0"/>
              <a:t> ? </a:t>
            </a:r>
          </a:p>
          <a:p>
            <a:endParaRPr lang="fr-FR" dirty="0"/>
          </a:p>
          <a:p>
            <a:r>
              <a:rPr lang="fr-FR" dirty="0">
                <a:sym typeface="Wingdings" panose="05000000000000000000" pitchFamily="2" charset="2"/>
              </a:rPr>
              <a:t> C’est un super ensemble typé de JavaScript qui, lorsqu’il est compilé, devient du JavaScript.</a:t>
            </a:r>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37</a:t>
            </a:fld>
            <a:endParaRPr lang="fr-FR"/>
          </a:p>
        </p:txBody>
      </p:sp>
    </p:spTree>
    <p:extLst>
      <p:ext uri="{BB962C8B-B14F-4D97-AF65-F5344CB8AC3E}">
        <p14:creationId xmlns:p14="http://schemas.microsoft.com/office/powerpoint/2010/main" val="2904955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Static</a:t>
            </a:r>
            <a:r>
              <a:rPr lang="fr-FR" dirty="0"/>
              <a:t> </a:t>
            </a:r>
            <a:r>
              <a:rPr lang="fr-FR" dirty="0" err="1"/>
              <a:t>typing</a:t>
            </a:r>
            <a:r>
              <a:rPr lang="fr-FR" dirty="0"/>
              <a:t>: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38</a:t>
            </a:fld>
            <a:endParaRPr lang="fr-FR"/>
          </a:p>
        </p:txBody>
      </p:sp>
    </p:spTree>
    <p:extLst>
      <p:ext uri="{BB962C8B-B14F-4D97-AF65-F5344CB8AC3E}">
        <p14:creationId xmlns:p14="http://schemas.microsoft.com/office/powerpoint/2010/main" val="784572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TypeScript </a:t>
            </a:r>
            <a:r>
              <a:rPr lang="en-US" dirty="0" err="1">
                <a:cs typeface="Calibri"/>
              </a:rPr>
              <a:t>définit</a:t>
            </a:r>
            <a:r>
              <a:rPr lang="en-US" dirty="0">
                <a:cs typeface="Calibri"/>
              </a:rPr>
              <a:t> </a:t>
            </a:r>
            <a:r>
              <a:rPr lang="en-US" dirty="0" err="1">
                <a:cs typeface="Calibri"/>
              </a:rPr>
              <a:t>vraiment</a:t>
            </a:r>
            <a:r>
              <a:rPr lang="en-US" dirty="0">
                <a:cs typeface="Calibri"/>
              </a:rPr>
              <a:t> la </a:t>
            </a:r>
            <a:r>
              <a:rPr lang="en-US" dirty="0" err="1">
                <a:cs typeface="Calibri"/>
              </a:rPr>
              <a:t>hierarchie</a:t>
            </a:r>
            <a:r>
              <a:rPr lang="en-US" dirty="0">
                <a:cs typeface="Calibri"/>
              </a:rPr>
              <a:t> </a:t>
            </a:r>
          </a:p>
        </p:txBody>
      </p:sp>
      <p:sp>
        <p:nvSpPr>
          <p:cNvPr id="4" name="Slide Number Placeholder 3"/>
          <p:cNvSpPr>
            <a:spLocks noGrp="1"/>
          </p:cNvSpPr>
          <p:nvPr>
            <p:ph type="sldNum" sz="quarter" idx="5"/>
          </p:nvPr>
        </p:nvSpPr>
        <p:spPr/>
        <p:txBody>
          <a:bodyPr/>
          <a:lstStyle/>
          <a:p>
            <a:fld id="{6922E646-84A5-49CB-8D8E-AB51A5CD7390}" type="slidenum">
              <a:rPr lang="fr-FR" smtClean="0"/>
              <a:t>39</a:t>
            </a:fld>
            <a:endParaRPr lang="fr-FR"/>
          </a:p>
        </p:txBody>
      </p:sp>
    </p:spTree>
    <p:extLst>
      <p:ext uri="{BB962C8B-B14F-4D97-AF65-F5344CB8AC3E}">
        <p14:creationId xmlns:p14="http://schemas.microsoft.com/office/powerpoint/2010/main" val="1708469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42</a:t>
            </a:fld>
            <a:endParaRPr lang="fr-FR"/>
          </a:p>
        </p:txBody>
      </p:sp>
    </p:spTree>
    <p:extLst>
      <p:ext uri="{BB962C8B-B14F-4D97-AF65-F5344CB8AC3E}">
        <p14:creationId xmlns:p14="http://schemas.microsoft.com/office/powerpoint/2010/main" val="3158743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b="1" i="1" u="sng" dirty="0"/>
              <a:t>Utilisation de Quokka pour le live </a:t>
            </a:r>
            <a:r>
              <a:rPr lang="fr-FR" b="1" i="1" u="sng" dirty="0" err="1"/>
              <a:t>coding</a:t>
            </a:r>
            <a:endParaRPr lang="fr-FR" b="1" i="1" u="sng" dirty="0"/>
          </a:p>
          <a:p>
            <a:pPr marL="0" indent="0">
              <a:buFontTx/>
              <a:buNone/>
            </a:pPr>
            <a:endParaRPr lang="fr-FR" b="1" dirty="0"/>
          </a:p>
          <a:p>
            <a:pPr marL="171450" indent="-171450">
              <a:buFontTx/>
              <a:buChar char="-"/>
            </a:pPr>
            <a:r>
              <a:rPr lang="fr-FR" b="1" u="sng" dirty="0"/>
              <a:t>Les types </a:t>
            </a:r>
            <a:r>
              <a:rPr lang="fr-FR" b="1" dirty="0"/>
              <a:t>:</a:t>
            </a:r>
          </a:p>
          <a:p>
            <a:pPr marL="0" indent="0">
              <a:buFontTx/>
              <a:buNone/>
            </a:pPr>
            <a:endParaRPr lang="fr-FR" b="0" dirty="0"/>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 'toto'; //Compilation </a:t>
            </a:r>
            <a:r>
              <a:rPr lang="fr-FR" sz="1200" b="0" kern="1200" dirty="0" err="1">
                <a:solidFill>
                  <a:schemeClr val="tx1"/>
                </a:solidFill>
                <a:effectLst/>
                <a:latin typeface="+mn-lt"/>
                <a:ea typeface="+mn-ea"/>
                <a:cs typeface="+mn-cs"/>
              </a:rPr>
              <a:t>error</a:t>
            </a:r>
            <a:endParaRPr lang="fr-FR" sz="1200" b="0" kern="1200" dirty="0">
              <a:solidFill>
                <a:schemeClr val="tx1"/>
              </a:solidFill>
              <a:effectLst/>
              <a:latin typeface="+mn-lt"/>
              <a:ea typeface="+mn-ea"/>
              <a:cs typeface="+mn-cs"/>
            </a:endParaRP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chaine: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 'toto';</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.log(chaine);</a:t>
            </a:r>
          </a:p>
          <a:p>
            <a:r>
              <a:rPr lang="fr-FR" sz="1200" b="0" kern="1200" dirty="0">
                <a:solidFill>
                  <a:schemeClr val="tx1"/>
                </a:solidFill>
                <a:effectLst/>
                <a:latin typeface="+mn-lt"/>
                <a:ea typeface="+mn-ea"/>
                <a:cs typeface="+mn-cs"/>
              </a:rPr>
              <a:t>chaine = 2;</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 </a:t>
            </a:r>
            <a:r>
              <a:rPr lang="fr-FR" sz="1200" b="1" u="sng" kern="1200" dirty="0" err="1">
                <a:solidFill>
                  <a:schemeClr val="tx1"/>
                </a:solidFill>
                <a:effectLst/>
                <a:latin typeface="+mn-lt"/>
                <a:ea typeface="+mn-ea"/>
                <a:cs typeface="+mn-cs"/>
              </a:rPr>
              <a:t>Enums</a:t>
            </a:r>
            <a:r>
              <a:rPr lang="fr-FR" sz="1200" b="0" kern="1200" dirty="0">
                <a:solidFill>
                  <a:schemeClr val="tx1"/>
                </a:solidFill>
                <a:effectLst/>
                <a:latin typeface="+mn-lt"/>
                <a:ea typeface="+mn-ea"/>
                <a:cs typeface="+mn-cs"/>
              </a:rPr>
              <a:t> : </a:t>
            </a:r>
          </a:p>
          <a:p>
            <a:endParaRPr lang="fr-FR" sz="1200" b="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1, Down, Left,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Incrémentation</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automatique</a:t>
            </a:r>
            <a:r>
              <a:rPr lang="en-US" sz="1200" b="0" i="0" kern="1200" dirty="0">
                <a:solidFill>
                  <a:schemeClr val="tx1"/>
                </a:solidFill>
                <a:effectLst/>
                <a:latin typeface="+mn-lt"/>
                <a:ea typeface="+mn-ea"/>
                <a:cs typeface="+mn-cs"/>
                <a:sym typeface="Wingdings" panose="05000000000000000000" pitchFamily="2" charset="2"/>
              </a:rPr>
              <a:t> (Down =2, Left = 3 </a:t>
            </a:r>
            <a:r>
              <a:rPr lang="en-US" sz="1200" b="0" i="0" kern="1200" dirty="0" err="1">
                <a:solidFill>
                  <a:schemeClr val="tx1"/>
                </a:solidFill>
                <a:effectLst/>
                <a:latin typeface="+mn-lt"/>
                <a:ea typeface="+mn-ea"/>
                <a:cs typeface="+mn-cs"/>
                <a:sym typeface="Wingdings" panose="05000000000000000000" pitchFamily="2" charset="2"/>
              </a:rPr>
              <a:t>etc</a:t>
            </a:r>
            <a:r>
              <a:rPr lang="en-US" sz="1200" b="0" i="0" kern="1200" dirty="0">
                <a:solidFill>
                  <a:schemeClr val="tx1"/>
                </a:solidFill>
                <a:effectLst/>
                <a:latin typeface="+mn-lt"/>
                <a:ea typeface="+mn-ea"/>
                <a:cs typeface="+mn-cs"/>
                <a:sym typeface="Wingdings" panose="05000000000000000000" pitchFamily="2" charset="2"/>
              </a:rPr>
              <a:t>…). </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Down, Left, Right, } </a:t>
            </a:r>
            <a:r>
              <a:rPr lang="en-US" sz="1200" b="0" i="0" kern="1200" dirty="0">
                <a:solidFill>
                  <a:schemeClr val="tx1"/>
                </a:solidFill>
                <a:effectLst/>
                <a:latin typeface="+mn-lt"/>
                <a:ea typeface="+mn-ea"/>
                <a:cs typeface="+mn-cs"/>
                <a:sym typeface="Wingdings" panose="05000000000000000000" pitchFamily="2" charset="2"/>
              </a:rPr>
              <a:t> Par </a:t>
            </a:r>
            <a:r>
              <a:rPr lang="en-US" sz="1200" b="0" i="0" kern="1200" dirty="0" err="1">
                <a:solidFill>
                  <a:schemeClr val="tx1"/>
                </a:solidFill>
                <a:effectLst/>
                <a:latin typeface="+mn-lt"/>
                <a:ea typeface="+mn-ea"/>
                <a:cs typeface="+mn-cs"/>
                <a:sym typeface="Wingdings" panose="05000000000000000000" pitchFamily="2" charset="2"/>
              </a:rPr>
              <a:t>défaut</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l’incrementation</a:t>
            </a:r>
            <a:r>
              <a:rPr lang="en-US" sz="1200" b="0" i="0" kern="1200" dirty="0">
                <a:solidFill>
                  <a:schemeClr val="tx1"/>
                </a:solidFill>
                <a:effectLst/>
                <a:latin typeface="+mn-lt"/>
                <a:ea typeface="+mn-ea"/>
                <a:cs typeface="+mn-cs"/>
                <a:sym typeface="Wingdings" panose="05000000000000000000" pitchFamily="2" charset="2"/>
              </a:rPr>
              <a:t> commence à 1. </a:t>
            </a:r>
          </a:p>
          <a:p>
            <a:endParaRPr lang="en-US" sz="1200" b="0" i="0" kern="1200" dirty="0">
              <a:solidFill>
                <a:schemeClr val="tx1"/>
              </a:solidFill>
              <a:effectLst/>
              <a:latin typeface="+mn-lt"/>
              <a:ea typeface="+mn-ea"/>
              <a:cs typeface="+mn-cs"/>
              <a:sym typeface="Wingdings" panose="05000000000000000000" pitchFamily="2" charset="2"/>
            </a:endParaRPr>
          </a:p>
          <a:p>
            <a:r>
              <a:rPr lang="pt-BR" sz="1200" b="1" i="0" kern="1200" dirty="0">
                <a:solidFill>
                  <a:schemeClr val="tx1"/>
                </a:solidFill>
                <a:effectLst/>
                <a:latin typeface="+mn-lt"/>
                <a:ea typeface="+mn-ea"/>
                <a:cs typeface="+mn-cs"/>
              </a:rPr>
              <a:t>enum</a:t>
            </a:r>
            <a:r>
              <a:rPr lang="pt-BR" sz="1200" b="0" i="0" kern="1200" dirty="0">
                <a:solidFill>
                  <a:schemeClr val="tx1"/>
                </a:solidFill>
                <a:effectLst/>
                <a:latin typeface="+mn-lt"/>
                <a:ea typeface="+mn-ea"/>
                <a:cs typeface="+mn-cs"/>
              </a:rPr>
              <a:t> Response { No = 0, Yes = 1, } </a:t>
            </a:r>
            <a:r>
              <a:rPr lang="pt-BR" sz="1200" b="0" i="0" kern="1200" dirty="0">
                <a:solidFill>
                  <a:schemeClr val="tx1"/>
                </a:solidFill>
                <a:effectLst/>
                <a:latin typeface="+mn-lt"/>
                <a:ea typeface="+mn-ea"/>
                <a:cs typeface="+mn-cs"/>
                <a:sym typeface="Wingdings" panose="05000000000000000000" pitchFamily="2" charset="2"/>
              </a:rPr>
              <a:t> Enum de type numérique (Comme les deux précédents). </a:t>
            </a:r>
          </a:p>
          <a:p>
            <a:endParaRPr lang="pt-BR"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E { A = </a:t>
            </a:r>
            <a:r>
              <a:rPr lang="en-US" sz="1200" b="0" i="0" kern="1200" dirty="0" err="1">
                <a:solidFill>
                  <a:schemeClr val="tx1"/>
                </a:solidFill>
                <a:effectLst/>
                <a:latin typeface="+mn-lt"/>
                <a:ea typeface="+mn-ea"/>
                <a:cs typeface="+mn-cs"/>
              </a:rPr>
              <a:t>getSomeValue</a:t>
            </a:r>
            <a:r>
              <a:rPr lang="en-US" sz="1200" b="0" i="0" kern="1200" dirty="0">
                <a:solidFill>
                  <a:schemeClr val="tx1"/>
                </a:solidFill>
                <a:effectLst/>
                <a:latin typeface="+mn-lt"/>
                <a:ea typeface="+mn-ea"/>
                <a:cs typeface="+mn-cs"/>
              </a:rPr>
              <a:t>(), B, // Error! </a:t>
            </a:r>
            <a:r>
              <a:rPr lang="en-US" sz="1200" b="0"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member must have initializer.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Erreur</a:t>
            </a:r>
            <a:endParaRPr lang="en-US" sz="1200" b="0" i="0" kern="1200" dirty="0">
              <a:solidFill>
                <a:schemeClr val="tx1"/>
              </a:solidFill>
              <a:effectLst/>
              <a:latin typeface="+mn-lt"/>
              <a:ea typeface="+mn-ea"/>
              <a:cs typeface="+mn-cs"/>
              <a:sym typeface="Wingdings" panose="05000000000000000000" pitchFamily="2" charset="2"/>
            </a:endParaRP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"UP", Down = "DOWN", Left = "LEFT", Right =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Enum</a:t>
            </a:r>
            <a:r>
              <a:rPr lang="en-US" sz="1200" b="0" i="0" kern="1200" dirty="0">
                <a:solidFill>
                  <a:schemeClr val="tx1"/>
                </a:solidFill>
                <a:effectLst/>
                <a:latin typeface="+mn-lt"/>
                <a:ea typeface="+mn-ea"/>
                <a:cs typeface="+mn-cs"/>
                <a:sym typeface="Wingdings" panose="05000000000000000000" pitchFamily="2" charset="2"/>
              </a:rPr>
              <a:t> de type string</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BooleanLikeHeterogeneousEnum</a:t>
            </a:r>
            <a:r>
              <a:rPr lang="en-US" sz="1200" b="0" i="0" kern="1200" dirty="0">
                <a:solidFill>
                  <a:schemeClr val="tx1"/>
                </a:solidFill>
                <a:effectLst/>
                <a:latin typeface="+mn-lt"/>
                <a:ea typeface="+mn-ea"/>
                <a:cs typeface="+mn-cs"/>
              </a:rPr>
              <a:t> { No = 0, Yes = "YES", }</a:t>
            </a:r>
          </a:p>
          <a:p>
            <a:br>
              <a:rPr lang="fr-FR" sz="1200" b="0" kern="1200" dirty="0">
                <a:solidFill>
                  <a:schemeClr val="tx1"/>
                </a:solidFill>
                <a:effectLst/>
                <a:latin typeface="+mn-lt"/>
                <a:ea typeface="+mn-ea"/>
                <a:cs typeface="+mn-cs"/>
              </a:rPr>
            </a:br>
            <a:endParaRPr lang="fr-FR" sz="1200" b="0" kern="1200" dirty="0">
              <a:solidFill>
                <a:schemeClr val="tx1"/>
              </a:solidFill>
              <a:effectLst/>
              <a:latin typeface="+mn-lt"/>
              <a:ea typeface="+mn-ea"/>
              <a:cs typeface="+mn-cs"/>
            </a:endParaRPr>
          </a:p>
          <a:p>
            <a:pPr marL="171450" indent="-171450">
              <a:buFontTx/>
              <a:buChar char="-"/>
            </a:pPr>
            <a:r>
              <a:rPr lang="fr-FR" sz="1200" b="1" u="sng" kern="1200" dirty="0">
                <a:solidFill>
                  <a:schemeClr val="tx1"/>
                </a:solidFill>
                <a:effectLst/>
                <a:latin typeface="+mn-lt"/>
                <a:ea typeface="+mn-ea"/>
                <a:cs typeface="+mn-cs"/>
              </a:rPr>
              <a:t>Les fonctions</a:t>
            </a: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function1 = (</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=&gt;{</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.log(param1);</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function1('toto', 1);</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Ne pas oublier le type de retour de la fonction : </a:t>
            </a: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void</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Ajouter une fonction en paramètre même principe : </a:t>
            </a:r>
          </a:p>
          <a:p>
            <a:pPr marL="0" indent="0">
              <a:buFontTx/>
              <a:buNone/>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const function2 = (</a:t>
            </a:r>
            <a:r>
              <a:rPr lang="en-US" sz="1200" b="0" kern="1200" dirty="0" err="1">
                <a:solidFill>
                  <a:schemeClr val="tx1"/>
                </a:solidFill>
                <a:effectLst/>
                <a:latin typeface="+mn-lt"/>
                <a:ea typeface="+mn-ea"/>
                <a:cs typeface="+mn-cs"/>
              </a:rPr>
              <a:t>functionTest</a:t>
            </a:r>
            <a:r>
              <a:rPr lang="en-US" sz="1200" b="0" kern="1200" dirty="0">
                <a:solidFill>
                  <a:schemeClr val="tx1"/>
                </a:solidFill>
                <a:effectLst/>
                <a:latin typeface="+mn-lt"/>
                <a:ea typeface="+mn-ea"/>
                <a:cs typeface="+mn-cs"/>
              </a:rPr>
              <a:t>: ()=&gt;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 {</a:t>
            </a:r>
          </a:p>
          <a:p>
            <a:r>
              <a:rPr lang="en-US" sz="1200" b="0" kern="1200" dirty="0">
                <a:solidFill>
                  <a:schemeClr val="tx1"/>
                </a:solidFill>
                <a:effectLst/>
                <a:latin typeface="+mn-lt"/>
                <a:ea typeface="+mn-ea"/>
                <a:cs typeface="+mn-cs"/>
              </a:rPr>
              <a:t>}</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Paramètre optionnel :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Initialization par </a:t>
            </a:r>
            <a:r>
              <a:rPr lang="en-US" sz="1200" b="0" kern="1200" dirty="0" err="1">
                <a:solidFill>
                  <a:schemeClr val="tx1"/>
                </a:solidFill>
                <a:effectLst/>
                <a:latin typeface="+mn-lt"/>
                <a:ea typeface="+mn-ea"/>
                <a:cs typeface="+mn-cs"/>
              </a:rPr>
              <a:t>défaut</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 1)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u="sng" kern="1200" dirty="0">
                <a:solidFill>
                  <a:schemeClr val="tx1"/>
                </a:solidFill>
                <a:effectLst/>
                <a:latin typeface="+mn-lt"/>
                <a:ea typeface="+mn-ea"/>
                <a:cs typeface="+mn-cs"/>
              </a:rPr>
              <a:t>Les classes</a:t>
            </a:r>
            <a:r>
              <a:rPr lang="fr-FR" sz="1200" b="0" kern="1200" dirty="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class </a:t>
            </a:r>
            <a:r>
              <a:rPr lang="fr-FR" sz="1200" b="0"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param1: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param2: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constructor</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 param1;</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 = 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printData</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return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et param2 contient la valeur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instance = </a:t>
            </a:r>
            <a:r>
              <a:rPr lang="fr-FR" sz="1200" b="1" kern="1200" dirty="0">
                <a:solidFill>
                  <a:schemeClr val="tx1"/>
                </a:solidFill>
                <a:effectLst/>
                <a:latin typeface="+mn-lt"/>
                <a:ea typeface="+mn-ea"/>
                <a:cs typeface="+mn-cs"/>
              </a:rPr>
              <a:t>new</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('Je suis param1',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instance.printData</a:t>
            </a:r>
            <a:r>
              <a:rPr lang="fr-FR" sz="1200" b="0" kern="1200" dirty="0">
                <a:solidFill>
                  <a:schemeClr val="tx1"/>
                </a:solidFill>
                <a:effectLst/>
                <a:latin typeface="+mn-lt"/>
                <a:ea typeface="+mn-ea"/>
                <a:cs typeface="+mn-cs"/>
              </a:rPr>
              <a:t>());</a:t>
            </a:r>
          </a:p>
          <a:p>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name:</a:t>
            </a:r>
            <a:r>
              <a:rPr lang="en-US" sz="1200" b="0" i="1"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name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 = 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getName</a:t>
            </a:r>
            <a:r>
              <a:rPr lang="en-US" sz="1200" b="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return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MaClass</a:t>
            </a:r>
            <a:r>
              <a:rPr lang="en-US" sz="1200" b="0" kern="1200" dirty="0">
                <a:solidFill>
                  <a:schemeClr val="tx1"/>
                </a:solidFill>
                <a:effectLst/>
                <a:latin typeface="+mn-lt"/>
                <a:ea typeface="+mn-ea"/>
                <a:cs typeface="+mn-cs"/>
              </a:rPr>
              <a:t> extends </a:t>
            </a:r>
            <a:r>
              <a:rPr lang="en-US" sz="1200" b="0" i="1"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super</a:t>
            </a:r>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Mère</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effectLst/>
                <a:latin typeface="+mn-lt"/>
                <a:ea typeface="+mn-ea"/>
                <a:cs typeface="+mn-cs"/>
              </a:rPr>
              <a:t>Les interfaces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type</a:t>
            </a:r>
            <a:r>
              <a:rPr lang="fr-FR" sz="1200" b="0" kern="1200" dirty="0">
                <a:solidFill>
                  <a:schemeClr val="tx1"/>
                </a:solidFill>
                <a:effectLst/>
                <a:latin typeface="+mn-lt"/>
                <a:ea typeface="+mn-ea"/>
                <a:cs typeface="+mn-cs"/>
              </a:rPr>
              <a:t>. Imaginons que nous avons une fonction qui à en paramètre un objet littérale sans typage.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Compliqué de savoir à quel type correspond la propriété.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fonctionTest</a:t>
            </a:r>
            <a:r>
              <a:rPr lang="fr-FR" sz="1200" b="0" kern="1200" dirty="0">
                <a:solidFill>
                  <a:schemeClr val="tx1"/>
                </a:solidFill>
                <a:effectLst/>
                <a:latin typeface="+mn-lt"/>
                <a:ea typeface="+mn-ea"/>
                <a:cs typeface="+mn-cs"/>
              </a:rPr>
              <a:t> = ({param1: 'toto', param2: 'tata', param3: 1}) =&gt;{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sym typeface="Wingdings" panose="05000000000000000000" pitchFamily="2" charset="2"/>
              </a:rPr>
              <a:t>	  Avec l’interface</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interface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param3: </a:t>
            </a:r>
            <a:r>
              <a:rPr lang="en-US" sz="1200" b="0" i="1" kern="1200" dirty="0">
                <a:solidFill>
                  <a:schemeClr val="tx1"/>
                </a:solidFill>
                <a:effectLst/>
                <a:latin typeface="+mn-lt"/>
                <a:ea typeface="+mn-ea"/>
                <a:cs typeface="+mn-cs"/>
              </a:rPr>
              <a:t>number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const </a:t>
            </a:r>
            <a:r>
              <a:rPr lang="en-US" sz="1200" b="0" kern="1200" dirty="0" err="1">
                <a:solidFill>
                  <a:schemeClr val="tx1"/>
                </a:solidFill>
                <a:effectLst/>
                <a:latin typeface="+mn-lt"/>
                <a:ea typeface="+mn-ea"/>
                <a:cs typeface="+mn-cs"/>
              </a:rPr>
              <a:t>fonctionTest</a:t>
            </a:r>
            <a:r>
              <a:rPr lang="en-US" sz="1200" b="0"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objectParameter</a:t>
            </a:r>
            <a:r>
              <a:rPr lang="en-US" sz="1200" b="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 =&gt;{}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contrat</a:t>
            </a:r>
            <a:r>
              <a:rPr lang="fr-FR" sz="1200" b="0" kern="1200" dirty="0">
                <a:solidFill>
                  <a:schemeClr val="tx1"/>
                </a:solidFill>
                <a:effectLst/>
                <a:latin typeface="+mn-lt"/>
                <a:ea typeface="+mn-ea"/>
                <a:cs typeface="+mn-cs"/>
              </a:rPr>
              <a:t>. Utilisation de l’héritage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46</a:t>
            </a:fld>
            <a:endParaRPr lang="fr-FR"/>
          </a:p>
        </p:txBody>
      </p:sp>
    </p:spTree>
    <p:extLst>
      <p:ext uri="{BB962C8B-B14F-4D97-AF65-F5344CB8AC3E}">
        <p14:creationId xmlns:p14="http://schemas.microsoft.com/office/powerpoint/2010/main" val="3925313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48</a:t>
            </a:fld>
            <a:endParaRPr lang="fr-FR"/>
          </a:p>
        </p:txBody>
      </p:sp>
    </p:spTree>
    <p:extLst>
      <p:ext uri="{BB962C8B-B14F-4D97-AF65-F5344CB8AC3E}">
        <p14:creationId xmlns:p14="http://schemas.microsoft.com/office/powerpoint/2010/main" val="3630985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49</a:t>
            </a:fld>
            <a:endParaRPr lang="fr-FR"/>
          </a:p>
        </p:txBody>
      </p:sp>
    </p:spTree>
    <p:extLst>
      <p:ext uri="{BB962C8B-B14F-4D97-AF65-F5344CB8AC3E}">
        <p14:creationId xmlns:p14="http://schemas.microsoft.com/office/powerpoint/2010/main" val="325437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https://medium.freecodecamp.org/es6-functions-9f61c72b1e86</a:t>
            </a:r>
            <a:endParaRPr lang="fr-FR">
              <a:cs typeface="Calibri"/>
              <a:hlinkClick r:id="rId3"/>
            </a:endParaRPr>
          </a:p>
          <a:p>
            <a:endParaRPr lang="en-US" dirty="0">
              <a:cs typeface="Calibri"/>
            </a:endParaRPr>
          </a:p>
          <a:p>
            <a:endParaRPr lang="en-US" dirty="0">
              <a:cs typeface="Calibri"/>
            </a:endParaRPr>
          </a:p>
          <a:p>
            <a:r>
              <a:rPr lang="en-US" dirty="0" err="1"/>
              <a:t>this.x</a:t>
            </a:r>
            <a:r>
              <a:rPr lang="en-US" dirty="0"/>
              <a:t> = 9;</a:t>
            </a:r>
            <a:endParaRPr lang="en-US" dirty="0">
              <a:cs typeface="Calibri"/>
            </a:endParaRPr>
          </a:p>
          <a:p>
            <a:br>
              <a:rPr lang="en-US" dirty="0"/>
            </a:br>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function(){return </a:t>
            </a:r>
            <a:r>
              <a:rPr lang="en-US" dirty="0" err="1"/>
              <a:t>this.x</a:t>
            </a:r>
            <a:r>
              <a:rPr lang="en-US" dirty="0"/>
              <a:t>}</a:t>
            </a:r>
            <a:endParaRPr lang="en-US" dirty="0">
              <a:cs typeface="Calibri"/>
            </a:endParaRPr>
          </a:p>
          <a:p>
            <a:r>
              <a:rPr lang="en-US" dirty="0"/>
              <a:t>}</a:t>
            </a:r>
            <a:endParaRPr lang="en-US" dirty="0">
              <a:cs typeface="Calibri"/>
            </a:endParaRPr>
          </a:p>
          <a:p>
            <a:br>
              <a:rPr lang="en-US" dirty="0"/>
            </a:br>
            <a:endParaRPr lang="en-US" dirty="0"/>
          </a:p>
          <a:p>
            <a:r>
              <a:rPr lang="en-US" dirty="0"/>
              <a:t>console.log(</a:t>
            </a:r>
            <a:r>
              <a:rPr lang="en-US" dirty="0" err="1"/>
              <a:t>module.getX</a:t>
            </a:r>
            <a:r>
              <a:rPr lang="en-US" dirty="0"/>
              <a:t>());</a:t>
            </a:r>
            <a:endParaRPr lang="en-US" dirty="0">
              <a:cs typeface="Calibri"/>
            </a:endParaRPr>
          </a:p>
          <a:p>
            <a:br>
              <a:rPr lang="en-US" dirty="0"/>
            </a:br>
            <a:endParaRPr lang="en-US" dirty="0"/>
          </a:p>
          <a:p>
            <a:r>
              <a:rPr lang="en-US" dirty="0"/>
              <a:t>var </a:t>
            </a:r>
            <a:r>
              <a:rPr lang="en-US" dirty="0" err="1"/>
              <a:t>getx</a:t>
            </a:r>
            <a:r>
              <a:rPr lang="en-US" dirty="0"/>
              <a:t> = </a:t>
            </a:r>
            <a:r>
              <a:rPr lang="en-US" dirty="0" err="1"/>
              <a:t>module.getX</a:t>
            </a:r>
            <a:r>
              <a:rPr lang="en-US" dirty="0"/>
              <a:t>;</a:t>
            </a:r>
            <a:endParaRPr lang="en-US" dirty="0">
              <a:cs typeface="Calibri"/>
            </a:endParaRPr>
          </a:p>
          <a:p>
            <a:br>
              <a:rPr lang="en-US" dirty="0"/>
            </a:br>
            <a:endParaRPr lang="en-US" dirty="0"/>
          </a:p>
          <a:p>
            <a:r>
              <a:rPr lang="en-US" dirty="0"/>
              <a:t>console.log(</a:t>
            </a:r>
            <a:r>
              <a:rPr lang="en-US" dirty="0" err="1"/>
              <a:t>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(this);</a:t>
            </a:r>
            <a:endParaRPr lang="en-US" dirty="0">
              <a:cs typeface="Calibri"/>
            </a:endParaRPr>
          </a:p>
          <a:p>
            <a:r>
              <a:rPr lang="en-US" dirty="0"/>
              <a:t>console.log(</a:t>
            </a:r>
            <a:r>
              <a:rPr lang="en-US" dirty="0" err="1"/>
              <a:t>boundedGetX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(module);</a:t>
            </a:r>
            <a:endParaRPr lang="en-US" dirty="0">
              <a:cs typeface="Calibri"/>
            </a:endParaRPr>
          </a:p>
          <a:p>
            <a:br>
              <a:rPr lang="en-US" dirty="0"/>
            </a:br>
            <a:endParaRPr lang="en-US" dirty="0"/>
          </a:p>
          <a:p>
            <a:r>
              <a:rPr lang="en-US" dirty="0"/>
              <a:t>console.log(</a:t>
            </a:r>
            <a:r>
              <a:rPr lang="en-US" dirty="0" err="1"/>
              <a:t>boundedGetX</a:t>
            </a:r>
            <a:r>
              <a:rPr lang="en-US" dirty="0"/>
              <a:t>());</a:t>
            </a:r>
            <a:endParaRPr lang="en-US" dirty="0">
              <a:cs typeface="Calibri"/>
            </a:endParaRPr>
          </a:p>
          <a:p>
            <a:endParaRPr lang="en-US" dirty="0">
              <a:cs typeface="Calibri"/>
            </a:endParaRPr>
          </a:p>
          <a:p>
            <a:r>
              <a:rPr lang="en-US" dirty="0">
                <a:cs typeface="Calibri"/>
              </a:rPr>
              <a:t>//</a:t>
            </a:r>
            <a:r>
              <a:rPr lang="en-US" dirty="0" err="1">
                <a:cs typeface="Calibri"/>
              </a:rPr>
              <a:t>Remplacer</a:t>
            </a:r>
            <a:r>
              <a:rPr lang="en-US" dirty="0">
                <a:cs typeface="Calibri"/>
              </a:rPr>
              <a:t> la function par </a:t>
            </a:r>
            <a:r>
              <a:rPr lang="en-US" dirty="0" err="1">
                <a:cs typeface="Calibri"/>
              </a:rPr>
              <a:t>une</a:t>
            </a:r>
            <a:r>
              <a:rPr lang="en-US" dirty="0">
                <a:cs typeface="Calibri"/>
              </a:rPr>
              <a:t> arrow function</a:t>
            </a:r>
            <a:endParaRPr lang="en-US" dirty="0"/>
          </a:p>
          <a:p>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()=&gt;{return </a:t>
            </a:r>
            <a:r>
              <a:rPr lang="en-US" dirty="0" err="1"/>
              <a:t>this.x</a:t>
            </a:r>
            <a:r>
              <a:rPr lang="en-US" dirty="0"/>
              <a:t>}</a:t>
            </a:r>
            <a:endParaRPr lang="en-US" dirty="0">
              <a:cs typeface="Calibri"/>
            </a:endParaRPr>
          </a:p>
          <a:p>
            <a:r>
              <a:rPr lang="en-US" dirty="0"/>
              <a:t>}</a:t>
            </a:r>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7</a:t>
            </a:fld>
            <a:endParaRPr lang="fr-FR"/>
          </a:p>
        </p:txBody>
      </p:sp>
    </p:spTree>
    <p:extLst>
      <p:ext uri="{BB962C8B-B14F-4D97-AF65-F5344CB8AC3E}">
        <p14:creationId xmlns:p14="http://schemas.microsoft.com/office/powerpoint/2010/main" val="12813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50</a:t>
            </a:fld>
            <a:endParaRPr lang="fr-FR"/>
          </a:p>
        </p:txBody>
      </p:sp>
    </p:spTree>
    <p:extLst>
      <p:ext uri="{BB962C8B-B14F-4D97-AF65-F5344CB8AC3E}">
        <p14:creationId xmlns:p14="http://schemas.microsoft.com/office/powerpoint/2010/main" val="119806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51</a:t>
            </a:fld>
            <a:endParaRPr lang="fr-FR"/>
          </a:p>
        </p:txBody>
      </p:sp>
    </p:spTree>
    <p:extLst>
      <p:ext uri="{BB962C8B-B14F-4D97-AF65-F5344CB8AC3E}">
        <p14:creationId xmlns:p14="http://schemas.microsoft.com/office/powerpoint/2010/main" val="3065428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52</a:t>
            </a:fld>
            <a:endParaRPr lang="fr-FR"/>
          </a:p>
        </p:txBody>
      </p:sp>
    </p:spTree>
    <p:extLst>
      <p:ext uri="{BB962C8B-B14F-4D97-AF65-F5344CB8AC3E}">
        <p14:creationId xmlns:p14="http://schemas.microsoft.com/office/powerpoint/2010/main" val="2821186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’intérêt de cette approche est assez simple. On reproche souvent à JavaScript d’être lent alors que c’est DOM qui l’est. Avoir une représentation sous forme d’arbre en JavaScript permet de réaliser beaucoup plus d’opérations, d’utiliser les meilleurs algorithmes de comparaison d’arbres et, cerise sur le gâteau, de faire toutes les modifications du DOM en une opération plutôt qu’au fur et à mesure. Virtual-dom est également bien plus facile à mettre à jour et à améliorer que les différentes implémentations de DOM dans les navigateurs.</a:t>
            </a:r>
          </a:p>
          <a:p>
            <a:endParaRPr lang="fr-FR" sz="1200" b="0" i="0" kern="1200" dirty="0">
              <a:solidFill>
                <a:schemeClr val="tx1"/>
              </a:solidFill>
              <a:effectLst/>
              <a:latin typeface="+mn-lt"/>
              <a:ea typeface="+mn-ea"/>
              <a:cs typeface="+mn-cs"/>
            </a:endParaRPr>
          </a:p>
          <a:p>
            <a:r>
              <a:rPr lang="fr-FR" dirty="0"/>
              <a:t>https://www.synbioz.com/blog/introduction_a_react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53</a:t>
            </a:fld>
            <a:endParaRPr lang="fr-FR"/>
          </a:p>
        </p:txBody>
      </p:sp>
    </p:spTree>
    <p:extLst>
      <p:ext uri="{BB962C8B-B14F-4D97-AF65-F5344CB8AC3E}">
        <p14:creationId xmlns:p14="http://schemas.microsoft.com/office/powerpoint/2010/main" val="2003698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54</a:t>
            </a:fld>
            <a:endParaRPr lang="fr-FR"/>
          </a:p>
        </p:txBody>
      </p:sp>
    </p:spTree>
    <p:extLst>
      <p:ext uri="{BB962C8B-B14F-4D97-AF65-F5344CB8AC3E}">
        <p14:creationId xmlns:p14="http://schemas.microsoft.com/office/powerpoint/2010/main" val="1536893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les nouveaux </a:t>
            </a:r>
            <a:r>
              <a:rPr lang="fr-FR" dirty="0" err="1"/>
              <a:t>framework</a:t>
            </a:r>
            <a:r>
              <a:rPr lang="fr-FR" dirty="0"/>
              <a:t> JS moderne comme Vue.js, </a:t>
            </a:r>
            <a:r>
              <a:rPr lang="fr-FR" dirty="0" err="1"/>
              <a:t>Angular</a:t>
            </a:r>
            <a:r>
              <a:rPr lang="fr-FR" dirty="0"/>
              <a:t> et </a:t>
            </a:r>
            <a:r>
              <a:rPr lang="fr-FR" dirty="0" err="1"/>
              <a:t>React</a:t>
            </a:r>
            <a:r>
              <a:rPr lang="fr-FR" dirty="0"/>
              <a:t>, de </a:t>
            </a:r>
            <a:r>
              <a:rPr lang="fr-FR" dirty="0" err="1"/>
              <a:t>noubreuse</a:t>
            </a:r>
            <a:r>
              <a:rPr lang="fr-FR" dirty="0"/>
              <a:t> application sont en SPA (Single Page Application). </a:t>
            </a:r>
          </a:p>
          <a:p>
            <a:r>
              <a:rPr lang="fr-FR" dirty="0"/>
              <a:t>L’interface utilisateur (le contenu HTML des page web est générée par le navigateur), on nomme donc ce fonctionnement Client </a:t>
            </a:r>
            <a:r>
              <a:rPr lang="fr-FR" dirty="0" err="1"/>
              <a:t>Side</a:t>
            </a:r>
            <a:r>
              <a:rPr lang="fr-FR" dirty="0"/>
              <a:t> Rendering.</a:t>
            </a:r>
          </a:p>
          <a:p>
            <a:endParaRPr lang="fr-FR" dirty="0"/>
          </a:p>
          <a:p>
            <a:r>
              <a:rPr lang="fr-FR" sz="1200" b="0" i="0" kern="1200" dirty="0">
                <a:solidFill>
                  <a:schemeClr val="tx1"/>
                </a:solidFill>
                <a:effectLst/>
                <a:latin typeface="+mn-lt"/>
                <a:ea typeface="+mn-ea"/>
                <a:cs typeface="+mn-cs"/>
              </a:rPr>
              <a:t>Avant l'apparition des SPA, le contenu HTML était renvoyé par le serveur, soit directement de manière statique, soit généré par un langage serveur (en PHP, Java, Python). </a:t>
            </a:r>
          </a:p>
          <a:p>
            <a:r>
              <a:rPr lang="fr-FR" sz="1200" b="0" i="0" kern="1200" dirty="0">
                <a:solidFill>
                  <a:schemeClr val="tx1"/>
                </a:solidFill>
                <a:effectLst/>
                <a:latin typeface="+mn-lt"/>
                <a:ea typeface="+mn-ea"/>
                <a:cs typeface="+mn-cs"/>
              </a:rPr>
              <a:t>Ce fonctionnement se nomme server-</a:t>
            </a:r>
            <a:r>
              <a:rPr lang="fr-FR" sz="1200" b="0" i="0" kern="1200" dirty="0" err="1">
                <a:solidFill>
                  <a:schemeClr val="tx1"/>
                </a:solidFill>
                <a:effectLst/>
                <a:latin typeface="+mn-lt"/>
                <a:ea typeface="+mn-ea"/>
                <a:cs typeface="+mn-cs"/>
              </a:rPr>
              <a:t>side</a:t>
            </a:r>
            <a:r>
              <a:rPr lang="fr-FR" sz="1200" b="0" i="0" kern="1200" dirty="0">
                <a:solidFill>
                  <a:schemeClr val="tx1"/>
                </a:solidFill>
                <a:effectLst/>
                <a:latin typeface="+mn-lt"/>
                <a:ea typeface="+mn-ea"/>
                <a:cs typeface="+mn-cs"/>
              </a:rPr>
              <a:t> rendering (SSR) ou rendu côté serveur. Dans ce cas, à chaque changement de page, c’est le serveur qui renvoie tout le contenu HTML.</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55</a:t>
            </a:fld>
            <a:endParaRPr lang="fr-FR"/>
          </a:p>
        </p:txBody>
      </p:sp>
    </p:spTree>
    <p:extLst>
      <p:ext uri="{BB962C8B-B14F-4D97-AF65-F5344CB8AC3E}">
        <p14:creationId xmlns:p14="http://schemas.microsoft.com/office/powerpoint/2010/main" val="289307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a:t>
            </a:r>
            <a:r>
              <a:rPr lang="fr-FR" b="1" dirty="0"/>
              <a:t>application rendu coté client</a:t>
            </a:r>
            <a:r>
              <a:rPr lang="fr-FR" dirty="0"/>
              <a:t> est </a:t>
            </a:r>
            <a:r>
              <a:rPr lang="fr-FR" b="1" dirty="0"/>
              <a:t>interactive</a:t>
            </a:r>
            <a:r>
              <a:rPr lang="fr-FR" dirty="0"/>
              <a:t> et </a:t>
            </a:r>
            <a:r>
              <a:rPr lang="fr-FR" b="1" dirty="0"/>
              <a:t>dynamique.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56</a:t>
            </a:fld>
            <a:endParaRPr lang="fr-FR"/>
          </a:p>
        </p:txBody>
      </p:sp>
    </p:spTree>
    <p:extLst>
      <p:ext uri="{BB962C8B-B14F-4D97-AF65-F5344CB8AC3E}">
        <p14:creationId xmlns:p14="http://schemas.microsoft.com/office/powerpoint/2010/main" val="691219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Pas de HTML, mauvais résultats SEO</a:t>
            </a:r>
          </a:p>
          <a:p>
            <a:endParaRPr lang="fr-FR" b="0" dirty="0"/>
          </a:p>
          <a:p>
            <a:r>
              <a:rPr lang="fr-FR" sz="1200" b="0" i="0" kern="1200" dirty="0">
                <a:solidFill>
                  <a:schemeClr val="tx1"/>
                </a:solidFill>
                <a:effectLst/>
                <a:latin typeface="+mn-lt"/>
                <a:ea typeface="+mn-ea"/>
                <a:cs typeface="+mn-cs"/>
              </a:rPr>
              <a:t>Notre page </a:t>
            </a:r>
            <a:r>
              <a:rPr lang="fr-FR" sz="1200" b="1" i="0" kern="1200" dirty="0">
                <a:solidFill>
                  <a:schemeClr val="tx1"/>
                </a:solidFill>
                <a:effectLst/>
                <a:latin typeface="+mn-lt"/>
                <a:ea typeface="+mn-ea"/>
                <a:cs typeface="+mn-cs"/>
              </a:rPr>
              <a:t>ne contient au premier rendu qu’un </a:t>
            </a:r>
            <a:r>
              <a:rPr lang="fr-FR" sz="1200" b="1" i="0" kern="1200" dirty="0" err="1">
                <a:solidFill>
                  <a:schemeClr val="tx1"/>
                </a:solidFill>
                <a:effectLst/>
                <a:latin typeface="+mn-lt"/>
                <a:ea typeface="+mn-ea"/>
                <a:cs typeface="+mn-cs"/>
              </a:rPr>
              <a:t>placeholder</a:t>
            </a:r>
            <a:r>
              <a:rPr lang="fr-FR" sz="1200" b="0" i="0" kern="1200" dirty="0">
                <a:solidFill>
                  <a:schemeClr val="tx1"/>
                </a:solidFill>
                <a:effectLst/>
                <a:latin typeface="+mn-lt"/>
                <a:ea typeface="+mn-ea"/>
                <a:cs typeface="+mn-cs"/>
              </a:rPr>
              <a:t>. Les robots des moteurs de recherche ne lisent donc aucun contenu sur la page.</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Cela signifie que Facebook, Twitter, Bing, Google, tous les moteurs de recherche ne peuvent donc pas décrire notre site web d’un point de vue SEO. </a:t>
            </a:r>
          </a:p>
          <a:p>
            <a:r>
              <a:rPr lang="fr-FR" sz="1200" b="1" i="0" kern="1200" dirty="0">
                <a:solidFill>
                  <a:schemeClr val="tx1"/>
                </a:solidFill>
                <a:effectLst/>
                <a:latin typeface="+mn-lt"/>
                <a:ea typeface="+mn-ea"/>
                <a:cs typeface="+mn-cs"/>
              </a:rPr>
              <a:t>Les robots des résultats de recherche lisent très mal le JavaScript.</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Ils rencontrent aussi des difficultés pour explorer les autres pages car le </a:t>
            </a:r>
            <a:r>
              <a:rPr lang="fr-FR" sz="1200" b="0" i="0" kern="1200" dirty="0" err="1">
                <a:solidFill>
                  <a:schemeClr val="tx1"/>
                </a:solidFill>
                <a:effectLst/>
                <a:latin typeface="+mn-lt"/>
                <a:ea typeface="+mn-ea"/>
                <a:cs typeface="+mn-cs"/>
              </a:rPr>
              <a:t>routing</a:t>
            </a:r>
            <a:r>
              <a:rPr lang="fr-FR" sz="1200" b="0" i="0" kern="1200" dirty="0">
                <a:solidFill>
                  <a:schemeClr val="tx1"/>
                </a:solidFill>
                <a:effectLst/>
                <a:latin typeface="+mn-lt"/>
                <a:ea typeface="+mn-ea"/>
                <a:cs typeface="+mn-cs"/>
              </a:rPr>
              <a:t> de l’application est en JavaScript. De plus, lire du JavaScript consomme beaucoup plus de ressources que de lire du HTML, les coûts sont donc plus élevés. C’est pourquoi les sites rendus côté client sont </a:t>
            </a:r>
            <a:r>
              <a:rPr lang="fr-FR" sz="1200" b="0" i="1" kern="1200" dirty="0">
                <a:solidFill>
                  <a:schemeClr val="tx1"/>
                </a:solidFill>
                <a:effectLst/>
                <a:latin typeface="+mn-lt"/>
                <a:ea typeface="+mn-ea"/>
                <a:cs typeface="+mn-cs"/>
              </a:rPr>
              <a:t>crawlés</a:t>
            </a:r>
            <a:r>
              <a:rPr lang="fr-FR" sz="1200" b="0" i="0" kern="1200" dirty="0">
                <a:solidFill>
                  <a:schemeClr val="tx1"/>
                </a:solidFill>
                <a:effectLst/>
                <a:latin typeface="+mn-lt"/>
                <a:ea typeface="+mn-ea"/>
                <a:cs typeface="+mn-cs"/>
              </a:rPr>
              <a:t> moins régulièrement.</a:t>
            </a:r>
          </a:p>
          <a:p>
            <a:r>
              <a:rPr lang="fr-FR" sz="1200" b="0" i="0" kern="1200" dirty="0">
                <a:solidFill>
                  <a:schemeClr val="tx1"/>
                </a:solidFill>
                <a:effectLst/>
                <a:latin typeface="+mn-lt"/>
                <a:ea typeface="+mn-ea"/>
                <a:cs typeface="+mn-cs"/>
              </a:rPr>
              <a:t>Indexer une SPA est donc soit impossible soit compliqué, et les performances SEO qui en résultent sont mauvaises.</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Temps de rechargement initial élevé</a:t>
            </a:r>
            <a:r>
              <a:rPr lang="fr-FR" sz="1200" b="0" i="0" kern="1200" dirty="0">
                <a:solidFill>
                  <a:schemeClr val="tx1"/>
                </a:solidFill>
                <a:effectLst/>
                <a:latin typeface="+mn-lt"/>
                <a:ea typeface="+mn-ea"/>
                <a:cs typeface="+mn-cs"/>
              </a:rPr>
              <a:t> :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Pendant que le navigateur télécharge puis exécute le JavaScript, l’utilisateur ne voit qu’une page blanche.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 phénomène peut prendre une dimension encore plus importante dans les cas où :</a:t>
            </a:r>
          </a:p>
          <a:p>
            <a:r>
              <a:rPr lang="fr-FR" sz="1200" b="0" i="0" kern="1200" dirty="0">
                <a:solidFill>
                  <a:schemeClr val="tx1"/>
                </a:solidFill>
                <a:effectLst/>
                <a:latin typeface="+mn-lt"/>
                <a:ea typeface="+mn-ea"/>
                <a:cs typeface="+mn-cs"/>
              </a:rPr>
              <a:t>- L’utilisateur a une connexion internet lente, en particulier sur mobile</a:t>
            </a:r>
          </a:p>
          <a:p>
            <a:r>
              <a:rPr lang="fr-FR" sz="1200" b="0" i="0" kern="1200" dirty="0">
                <a:solidFill>
                  <a:schemeClr val="tx1"/>
                </a:solidFill>
                <a:effectLst/>
                <a:latin typeface="+mn-lt"/>
                <a:ea typeface="+mn-ea"/>
                <a:cs typeface="+mn-cs"/>
              </a:rPr>
              <a:t>- L’utilisateur utilise un appareil peu puissant, par exemple un appareil mobile d'ancienne génération.</a:t>
            </a:r>
          </a:p>
          <a:p>
            <a:r>
              <a:rPr lang="fr-FR" sz="1200" b="0" i="0" kern="1200" dirty="0">
                <a:solidFill>
                  <a:schemeClr val="tx1"/>
                </a:solidFill>
                <a:effectLst/>
                <a:latin typeface="+mn-lt"/>
                <a:ea typeface="+mn-ea"/>
                <a:cs typeface="+mn-cs"/>
              </a:rPr>
              <a:t>- L’utilisateur utilise une vieille version peu performante d’un navigateur</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Dans un souci de délivrer une expérience optimisée pour tous les utilisateurs, sur tous les </a:t>
            </a:r>
            <a:r>
              <a:rPr lang="fr-FR" sz="1200" b="0" i="1" kern="1200" dirty="0" err="1">
                <a:solidFill>
                  <a:schemeClr val="tx1"/>
                </a:solidFill>
                <a:effectLst/>
                <a:latin typeface="+mn-lt"/>
                <a:ea typeface="+mn-ea"/>
                <a:cs typeface="+mn-cs"/>
              </a:rPr>
              <a:t>devices</a:t>
            </a:r>
            <a:r>
              <a:rPr lang="fr-FR" sz="1200" b="0" i="0" kern="1200" dirty="0">
                <a:solidFill>
                  <a:schemeClr val="tx1"/>
                </a:solidFill>
                <a:effectLst/>
                <a:latin typeface="+mn-lt"/>
                <a:ea typeface="+mn-ea"/>
                <a:cs typeface="+mn-cs"/>
              </a:rPr>
              <a:t> et à tout moment, ce problème prend une dimension critique.</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endParaRPr lang="fr-FR" b="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57</a:t>
            </a:fld>
            <a:endParaRPr lang="fr-FR"/>
          </a:p>
        </p:txBody>
      </p:sp>
    </p:spTree>
    <p:extLst>
      <p:ext uri="{BB962C8B-B14F-4D97-AF65-F5344CB8AC3E}">
        <p14:creationId xmlns:p14="http://schemas.microsoft.com/office/powerpoint/2010/main" val="3239677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58</a:t>
            </a:fld>
            <a:endParaRPr lang="fr-FR"/>
          </a:p>
        </p:txBody>
      </p:sp>
    </p:spTree>
    <p:extLst>
      <p:ext uri="{BB962C8B-B14F-4D97-AF65-F5344CB8AC3E}">
        <p14:creationId xmlns:p14="http://schemas.microsoft.com/office/powerpoint/2010/main" val="1950071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59</a:t>
            </a:fld>
            <a:endParaRPr lang="fr-FR"/>
          </a:p>
        </p:txBody>
      </p:sp>
    </p:spTree>
    <p:extLst>
      <p:ext uri="{BB962C8B-B14F-4D97-AF65-F5344CB8AC3E}">
        <p14:creationId xmlns:p14="http://schemas.microsoft.com/office/powerpoint/2010/main" val="62313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ES5 --&gt; </a:t>
            </a:r>
          </a:p>
          <a:p>
            <a:endParaRPr lang="en-US" dirty="0"/>
          </a:p>
          <a:p>
            <a:r>
              <a:rPr lang="en-US" dirty="0"/>
              <a:t>function multiplier(a, b){</a:t>
            </a:r>
            <a:endParaRPr lang="en-US" dirty="0">
              <a:cs typeface="Calibri"/>
            </a:endParaRPr>
          </a:p>
          <a:p>
            <a:r>
              <a:rPr lang="en-US" dirty="0"/>
              <a:t>var b = (</a:t>
            </a:r>
            <a:r>
              <a:rPr lang="en-US" dirty="0" err="1"/>
              <a:t>typeof</a:t>
            </a:r>
            <a:r>
              <a:rPr lang="en-US" dirty="0"/>
              <a:t> b !== 'undefined') ? b : 1; </a:t>
            </a:r>
            <a:endParaRPr lang="en-US" dirty="0">
              <a:cs typeface="Calibri"/>
            </a:endParaRPr>
          </a:p>
          <a:p>
            <a:r>
              <a:rPr lang="en-US" dirty="0"/>
              <a:t>console.log(a);</a:t>
            </a:r>
            <a:endParaRPr lang="en-US" dirty="0">
              <a:cs typeface="Calibri"/>
            </a:endParaRPr>
          </a:p>
          <a:p>
            <a:r>
              <a:rPr lang="en-US" dirty="0"/>
              <a:t>console.log(b);</a:t>
            </a:r>
            <a:endParaRPr lang="en-US" dirty="0">
              <a:cs typeface="Calibri"/>
            </a:endParaRPr>
          </a:p>
          <a:p>
            <a:r>
              <a:rPr lang="en-US" dirty="0"/>
              <a:t>console.log(a*b);</a:t>
            </a:r>
            <a:endParaRPr lang="en-US" dirty="0">
              <a:cs typeface="Calibri"/>
            </a:endParaRPr>
          </a:p>
          <a:p>
            <a:r>
              <a:rPr lang="en-US" dirty="0"/>
              <a:t>}</a:t>
            </a:r>
            <a:endParaRPr lang="en-US" dirty="0">
              <a:cs typeface="Calibri"/>
            </a:endParaRPr>
          </a:p>
          <a:p>
            <a:br>
              <a:rPr lang="en-US" dirty="0"/>
            </a:br>
            <a:endParaRPr lang="en-US" dirty="0"/>
          </a:p>
          <a:p>
            <a:r>
              <a:rPr lang="en-US" dirty="0"/>
              <a:t>multiplier(5);</a:t>
            </a:r>
            <a:endParaRPr lang="en-US" dirty="0">
              <a:cs typeface="Calibri"/>
            </a:endParaRPr>
          </a:p>
          <a:p>
            <a:endParaRPr lang="en-US" dirty="0">
              <a:cs typeface="Calibri"/>
            </a:endParaRPr>
          </a:p>
          <a:p>
            <a:r>
              <a:rPr lang="en-US" dirty="0">
                <a:cs typeface="Calibri"/>
              </a:rPr>
              <a:t>Es6 --&gt;</a:t>
            </a:r>
            <a:endParaRPr lang="en-US" dirty="0"/>
          </a:p>
          <a:p>
            <a:r>
              <a:rPr lang="en-US" dirty="0"/>
              <a:t>function multiplier(a =5, b){</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8</a:t>
            </a:fld>
            <a:endParaRPr lang="fr-FR"/>
          </a:p>
        </p:txBody>
      </p:sp>
    </p:spTree>
    <p:extLst>
      <p:ext uri="{BB962C8B-B14F-4D97-AF65-F5344CB8AC3E}">
        <p14:creationId xmlns:p14="http://schemas.microsoft.com/office/powerpoint/2010/main" val="917139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60</a:t>
            </a:fld>
            <a:endParaRPr lang="fr-FR"/>
          </a:p>
        </p:txBody>
      </p:sp>
    </p:spTree>
    <p:extLst>
      <p:ext uri="{BB962C8B-B14F-4D97-AF65-F5344CB8AC3E}">
        <p14:creationId xmlns:p14="http://schemas.microsoft.com/office/powerpoint/2010/main" val="2217721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les différentes partie du projet. </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61</a:t>
            </a:fld>
            <a:endParaRPr lang="fr-FR"/>
          </a:p>
        </p:txBody>
      </p:sp>
    </p:spTree>
    <p:extLst>
      <p:ext uri="{BB962C8B-B14F-4D97-AF65-F5344CB8AC3E}">
        <p14:creationId xmlns:p14="http://schemas.microsoft.com/office/powerpoint/2010/main" val="213972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62</a:t>
            </a:fld>
            <a:endParaRPr lang="fr-FR"/>
          </a:p>
        </p:txBody>
      </p:sp>
    </p:spTree>
    <p:extLst>
      <p:ext uri="{BB962C8B-B14F-4D97-AF65-F5344CB8AC3E}">
        <p14:creationId xmlns:p14="http://schemas.microsoft.com/office/powerpoint/2010/main" val="3353120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63</a:t>
            </a:fld>
            <a:endParaRPr lang="fr-FR"/>
          </a:p>
        </p:txBody>
      </p:sp>
    </p:spTree>
    <p:extLst>
      <p:ext uri="{BB962C8B-B14F-4D97-AF65-F5344CB8AC3E}">
        <p14:creationId xmlns:p14="http://schemas.microsoft.com/office/powerpoint/2010/main" val="1320908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meilleur des mondes : Les applications universelles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64</a:t>
            </a:fld>
            <a:endParaRPr lang="fr-FR"/>
          </a:p>
        </p:txBody>
      </p:sp>
    </p:spTree>
    <p:extLst>
      <p:ext uri="{BB962C8B-B14F-4D97-AF65-F5344CB8AC3E}">
        <p14:creationId xmlns:p14="http://schemas.microsoft.com/office/powerpoint/2010/main" val="1375339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0054A8"/>
                </a:solidFill>
                <a:latin typeface="Avenir Regular"/>
              </a:rPr>
              <a:t>Allier </a:t>
            </a:r>
            <a:r>
              <a:rPr lang="fr-FR" sz="1800" b="1" dirty="0">
                <a:solidFill>
                  <a:srgbClr val="0054A8"/>
                </a:solidFill>
                <a:latin typeface="Avenir Regular"/>
              </a:rPr>
              <a:t>la vitesse du chargement initial</a:t>
            </a:r>
            <a:r>
              <a:rPr lang="fr-FR" sz="1800" dirty="0">
                <a:solidFill>
                  <a:srgbClr val="0054A8"/>
                </a:solidFill>
                <a:latin typeface="Avenir Regular"/>
              </a:rPr>
              <a:t> </a:t>
            </a:r>
            <a:r>
              <a:rPr lang="fr-FR" sz="1800" b="1" dirty="0">
                <a:solidFill>
                  <a:srgbClr val="0054A8"/>
                </a:solidFill>
                <a:latin typeface="Avenir Regular"/>
              </a:rPr>
              <a:t>grâce au rendu côté serveur </a:t>
            </a:r>
            <a:r>
              <a:rPr lang="fr-FR" sz="1800" dirty="0">
                <a:solidFill>
                  <a:srgbClr val="0054A8"/>
                </a:solidFill>
                <a:latin typeface="Avenir Regular"/>
              </a:rPr>
              <a:t>et </a:t>
            </a:r>
            <a:r>
              <a:rPr lang="fr-FR" sz="1800" b="1" dirty="0">
                <a:solidFill>
                  <a:srgbClr val="0054A8"/>
                </a:solidFill>
                <a:latin typeface="Avenir Regular"/>
              </a:rPr>
              <a:t>l'interactivité des SPA </a:t>
            </a:r>
            <a:r>
              <a:rPr lang="fr-FR" sz="1800" dirty="0">
                <a:solidFill>
                  <a:srgbClr val="0054A8"/>
                </a:solidFill>
                <a:latin typeface="Avenir Regular"/>
              </a:rPr>
              <a:t>est aujourd’hui très</a:t>
            </a:r>
            <a:r>
              <a:rPr lang="fr-FR" sz="1800" b="1" dirty="0">
                <a:solidFill>
                  <a:srgbClr val="0054A8"/>
                </a:solidFill>
                <a:latin typeface="Avenir Regular"/>
              </a:rPr>
              <a:t> facile</a:t>
            </a:r>
            <a:r>
              <a:rPr lang="fr-FR" sz="1800" dirty="0">
                <a:solidFill>
                  <a:srgbClr val="0054A8"/>
                </a:solidFill>
                <a:latin typeface="Avenir Regular"/>
              </a:rPr>
              <a:t>. </a:t>
            </a:r>
          </a:p>
          <a:p>
            <a:endParaRPr lang="fr-FR" sz="1800" dirty="0">
              <a:solidFill>
                <a:srgbClr val="0054A8"/>
              </a:solidFill>
              <a:latin typeface="Avenir Regular"/>
            </a:endParaRPr>
          </a:p>
          <a:p>
            <a:r>
              <a:rPr lang="fr-FR" sz="1800" dirty="0">
                <a:solidFill>
                  <a:srgbClr val="0054A8"/>
                </a:solidFill>
                <a:latin typeface="Avenir Regular"/>
              </a:rPr>
              <a:t>Il suffit </a:t>
            </a:r>
            <a:r>
              <a:rPr lang="fr-FR" sz="1800" b="1" dirty="0">
                <a:solidFill>
                  <a:srgbClr val="0054A8"/>
                </a:solidFill>
                <a:latin typeface="Avenir Regular"/>
              </a:rPr>
              <a:t>de ne rendre coté serveur </a:t>
            </a:r>
            <a:r>
              <a:rPr lang="fr-FR" sz="1800" dirty="0">
                <a:solidFill>
                  <a:srgbClr val="0054A8"/>
                </a:solidFill>
                <a:latin typeface="Avenir Regular"/>
              </a:rPr>
              <a:t>que </a:t>
            </a:r>
            <a:r>
              <a:rPr lang="fr-FR" sz="1800" b="1" dirty="0">
                <a:solidFill>
                  <a:srgbClr val="0054A8"/>
                </a:solidFill>
                <a:latin typeface="Avenir Regular"/>
              </a:rPr>
              <a:t>la </a:t>
            </a:r>
            <a:r>
              <a:rPr lang="fr-FR" sz="1800" b="1" i="1" dirty="0">
                <a:solidFill>
                  <a:srgbClr val="0054A8"/>
                </a:solidFill>
                <a:latin typeface="Avenir Regular"/>
              </a:rPr>
              <a:t>landing page</a:t>
            </a:r>
            <a:r>
              <a:rPr lang="fr-FR" sz="1800" b="1" dirty="0">
                <a:solidFill>
                  <a:srgbClr val="0054A8"/>
                </a:solidFill>
                <a:latin typeface="Avenir Regular"/>
              </a:rPr>
              <a:t> (première page visitée) </a:t>
            </a:r>
            <a:r>
              <a:rPr lang="fr-FR" sz="1800" dirty="0">
                <a:solidFill>
                  <a:srgbClr val="0054A8"/>
                </a:solidFill>
                <a:latin typeface="Avenir Regular"/>
              </a:rPr>
              <a:t>sur laquelle l’utilisateur se rend </a:t>
            </a:r>
            <a:r>
              <a:rPr lang="fr-FR" sz="1800" b="1" dirty="0">
                <a:solidFill>
                  <a:srgbClr val="0054A8"/>
                </a:solidFill>
                <a:latin typeface="Avenir Regular"/>
              </a:rPr>
              <a:t>puis de laisser la main au rendu côté client pour le reste de la navigation</a:t>
            </a:r>
            <a:r>
              <a:rPr lang="fr-FR" sz="1800" dirty="0">
                <a:solidFill>
                  <a:srgbClr val="0054A8"/>
                </a:solidFill>
                <a:latin typeface="Avenir Regular"/>
              </a:rPr>
              <a:t>. Et cela porte un nom : </a:t>
            </a:r>
            <a:r>
              <a:rPr lang="fr-FR" sz="1800" b="1" dirty="0">
                <a:solidFill>
                  <a:srgbClr val="0054A8"/>
                </a:solidFill>
                <a:latin typeface="Avenir Regular"/>
              </a:rPr>
              <a:t>application universelle (ou isomorphique).</a:t>
            </a:r>
            <a:br>
              <a:rPr lang="fr-FR" sz="1800" dirty="0">
                <a:solidFill>
                  <a:srgbClr val="0054A8"/>
                </a:solidFill>
                <a:latin typeface="Avenir Regular"/>
              </a:rPr>
            </a:br>
            <a:endParaRPr lang="fr-FR" sz="1800" dirty="0">
              <a:solidFill>
                <a:srgbClr val="0054A8"/>
              </a:solidFill>
              <a:latin typeface="Avenir Regular"/>
            </a:endParaRPr>
          </a:p>
          <a:p>
            <a:r>
              <a:rPr lang="fr-FR" sz="1800" dirty="0">
                <a:solidFill>
                  <a:srgbClr val="0054A8"/>
                </a:solidFill>
                <a:latin typeface="Avenir Regular"/>
              </a:rPr>
              <a:t>On combine ainsi les avantages des deux types de rendu y compris les performances SEO puisque les robots d’indexation visitent les pages une par une. Ils profitent donc uniquement du rendu côté serveur.</a:t>
            </a:r>
            <a:endParaRPr lang="fr-FR" sz="1800" b="0" i="0" dirty="0">
              <a:solidFill>
                <a:srgbClr val="0054A8"/>
              </a:solidFill>
              <a:effectLst/>
              <a:latin typeface="Avenir Regular"/>
            </a:endParaRPr>
          </a:p>
          <a:p>
            <a:endParaRPr lang="fr-FR" sz="180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65</a:t>
            </a:fld>
            <a:endParaRPr lang="fr-FR"/>
          </a:p>
        </p:txBody>
      </p:sp>
    </p:spTree>
    <p:extLst>
      <p:ext uri="{BB962C8B-B14F-4D97-AF65-F5344CB8AC3E}">
        <p14:creationId xmlns:p14="http://schemas.microsoft.com/office/powerpoint/2010/main" val="1529236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66</a:t>
            </a:fld>
            <a:endParaRPr lang="fr-FR"/>
          </a:p>
        </p:txBody>
      </p:sp>
    </p:spTree>
    <p:extLst>
      <p:ext uri="{BB962C8B-B14F-4D97-AF65-F5344CB8AC3E}">
        <p14:creationId xmlns:p14="http://schemas.microsoft.com/office/powerpoint/2010/main" val="1056648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Babel</a:t>
            </a:r>
            <a:r>
              <a:rPr lang="fr-FR" dirty="0"/>
              <a:t> : </a:t>
            </a:r>
            <a:r>
              <a:rPr lang="fr-FR" dirty="0" err="1"/>
              <a:t>Transpileur</a:t>
            </a:r>
            <a:r>
              <a:rPr lang="fr-FR" dirty="0"/>
              <a:t> permettant de convertir du JS ES6 en ES5. Ceci permet de rendre compatible le code JS sur tous les navigateurs du marché</a:t>
            </a:r>
          </a:p>
          <a:p>
            <a:endParaRPr lang="fr-FR" dirty="0"/>
          </a:p>
          <a:p>
            <a:r>
              <a:rPr lang="fr-FR" dirty="0"/>
              <a:t>https://blog.sessionstack.com/how-javascript-works-the-internals-of-classes-and-inheritance-transpiling-in-babel-and-113612cdc220</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67</a:t>
            </a:fld>
            <a:endParaRPr lang="fr-FR"/>
          </a:p>
        </p:txBody>
      </p:sp>
    </p:spTree>
    <p:extLst>
      <p:ext uri="{BB962C8B-B14F-4D97-AF65-F5344CB8AC3E}">
        <p14:creationId xmlns:p14="http://schemas.microsoft.com/office/powerpoint/2010/main" val="375933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WebPack</a:t>
            </a:r>
            <a:r>
              <a:rPr lang="fr-FR" b="1" u="sng" dirty="0"/>
              <a:t> :</a:t>
            </a:r>
            <a:r>
              <a:rPr lang="fr-FR" b="0" u="none" dirty="0"/>
              <a:t> </a:t>
            </a:r>
            <a:r>
              <a:rPr lang="fr-FR" b="0" u="none" dirty="0" err="1"/>
              <a:t>Bundlisation</a:t>
            </a:r>
            <a:r>
              <a:rPr lang="fr-FR" b="0" u="none" dirty="0"/>
              <a:t> et minification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68</a:t>
            </a:fld>
            <a:endParaRPr lang="fr-FR"/>
          </a:p>
        </p:txBody>
      </p:sp>
    </p:spTree>
    <p:extLst>
      <p:ext uri="{BB962C8B-B14F-4D97-AF65-F5344CB8AC3E}">
        <p14:creationId xmlns:p14="http://schemas.microsoft.com/office/powerpoint/2010/main" val="906340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69</a:t>
            </a:fld>
            <a:endParaRPr lang="fr-FR"/>
          </a:p>
        </p:txBody>
      </p:sp>
    </p:spTree>
    <p:extLst>
      <p:ext uri="{BB962C8B-B14F-4D97-AF65-F5344CB8AC3E}">
        <p14:creationId xmlns:p14="http://schemas.microsoft.com/office/powerpoint/2010/main" val="188744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https://medium.freecodecamp.org/spread-expressions-6ad7d5b9b1d4</a:t>
            </a:r>
            <a:endParaRPr lang="fr-FR" dirty="0">
              <a:cs typeface="Calibri"/>
              <a:hlinkClick r:id="rId3"/>
            </a:endParaRPr>
          </a:p>
          <a:p>
            <a:r>
              <a:rPr lang="en-US" dirty="0">
                <a:hlinkClick r:id="rId4"/>
              </a:rPr>
              <a:t>https://blog.nathanaelcherrier.com/fr/rest-parameter-et-spread-operator-en-javascript/</a:t>
            </a:r>
            <a:endParaRPr lang="en-US" dirty="0">
              <a:cs typeface="Calibri"/>
              <a:hlinkClick r:id="rId4"/>
            </a:endParaRPr>
          </a:p>
          <a:p>
            <a:endParaRPr lang="en-US" dirty="0">
              <a:cs typeface="Calibri"/>
            </a:endParaRPr>
          </a:p>
          <a:p>
            <a:r>
              <a:rPr lang="en-US" b="1" dirty="0" err="1">
                <a:cs typeface="Calibri"/>
              </a:rPr>
              <a:t>Exemple</a:t>
            </a:r>
            <a:r>
              <a:rPr lang="en-US" b="1" dirty="0">
                <a:cs typeface="Calibri"/>
              </a:rPr>
              <a:t> 1 : </a:t>
            </a:r>
          </a:p>
          <a:p>
            <a:r>
              <a:rPr lang="en-US" dirty="0">
                <a:cs typeface="Calibri"/>
              </a:rPr>
              <a:t>--&gt; ES5</a:t>
            </a:r>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if(</a:t>
            </a:r>
            <a:r>
              <a:rPr lang="en-US" dirty="0" err="1"/>
              <a:t>args.length</a:t>
            </a:r>
            <a:r>
              <a:rPr lang="en-US" dirty="0"/>
              <a:t> &amp;&amp; </a:t>
            </a:r>
            <a:r>
              <a:rPr lang="en-US" dirty="0" err="1"/>
              <a:t>args.length</a:t>
            </a:r>
            <a:r>
              <a:rPr lang="en-US" dirty="0"/>
              <a:t>&gt; 0){</a:t>
            </a:r>
            <a:endParaRPr lang="en-US" dirty="0">
              <a:cs typeface="Calibri"/>
            </a:endParaRPr>
          </a:p>
          <a:p>
            <a:r>
              <a:rPr lang="en-US" dirty="0"/>
              <a:t>var tab = [];</a:t>
            </a:r>
            <a:endParaRPr lang="en-US" dirty="0">
              <a:cs typeface="Calibri"/>
            </a:endParaRPr>
          </a:p>
          <a:p>
            <a:r>
              <a:rPr lang="en-US" dirty="0"/>
              <a:t>for(var </a:t>
            </a:r>
            <a:r>
              <a:rPr lang="en-US" dirty="0" err="1"/>
              <a:t>i</a:t>
            </a:r>
            <a:r>
              <a:rPr lang="en-US" dirty="0"/>
              <a:t> = 0; </a:t>
            </a:r>
            <a:r>
              <a:rPr lang="en-US" dirty="0" err="1"/>
              <a:t>i</a:t>
            </a:r>
            <a:r>
              <a:rPr lang="en-US" dirty="0"/>
              <a:t> &lt; </a:t>
            </a:r>
            <a:r>
              <a:rPr lang="en-US" dirty="0" err="1"/>
              <a:t>args.length</a:t>
            </a:r>
            <a:r>
              <a:rPr lang="en-US" dirty="0"/>
              <a:t> ; </a:t>
            </a:r>
            <a:r>
              <a:rPr lang="en-US" dirty="0" err="1"/>
              <a:t>i</a:t>
            </a:r>
            <a:r>
              <a:rPr lang="en-US" dirty="0"/>
              <a:t>++){</a:t>
            </a:r>
            <a:endParaRPr lang="en-US" dirty="0">
              <a:cs typeface="Calibri"/>
            </a:endParaRPr>
          </a:p>
          <a:p>
            <a:r>
              <a:rPr lang="en-US" dirty="0" err="1"/>
              <a:t>tab.push</a:t>
            </a:r>
            <a:r>
              <a:rPr lang="en-US" dirty="0"/>
              <a:t>(</a:t>
            </a:r>
            <a:r>
              <a:rPr lang="en-US" dirty="0" err="1"/>
              <a:t>args</a:t>
            </a:r>
            <a:r>
              <a:rPr lang="en-US" dirty="0"/>
              <a:t>[</a:t>
            </a:r>
            <a:r>
              <a:rPr lang="en-US" dirty="0" err="1"/>
              <a:t>i</a:t>
            </a:r>
            <a:r>
              <a:rPr lang="en-US" dirty="0"/>
              <a:t>]);</a:t>
            </a:r>
            <a:endParaRPr lang="en-US" dirty="0">
              <a:cs typeface="Calibri"/>
            </a:endParaRPr>
          </a:p>
          <a:p>
            <a:r>
              <a:rPr lang="en-US" dirty="0"/>
              <a:t>}</a:t>
            </a:r>
            <a:endParaRPr lang="en-US" dirty="0">
              <a:cs typeface="Calibri"/>
            </a:endParaRPr>
          </a:p>
          <a:p>
            <a:r>
              <a:rPr lang="en-US" dirty="0"/>
              <a:t>object[key] = tab;</a:t>
            </a:r>
            <a:endParaRPr lang="en-US" dirty="0">
              <a:cs typeface="Calibri"/>
            </a:endParaRPr>
          </a:p>
          <a:p>
            <a:r>
              <a:rPr lang="en-US" dirty="0"/>
              <a:t>}else{</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b="1" dirty="0" err="1">
                <a:cs typeface="Calibri"/>
              </a:rPr>
              <a:t>Exemple</a:t>
            </a:r>
            <a:r>
              <a:rPr lang="en-US" b="1" dirty="0">
                <a:cs typeface="Calibri"/>
              </a:rPr>
              <a:t> 2</a:t>
            </a:r>
            <a:r>
              <a:rPr lang="en-US" dirty="0">
                <a:cs typeface="Calibri"/>
              </a:rPr>
              <a:t> : </a:t>
            </a:r>
            <a:endParaRPr lang="en-US" dirty="0"/>
          </a:p>
          <a:p>
            <a:endParaRPr lang="en-US" dirty="0"/>
          </a:p>
          <a:p>
            <a:r>
              <a:rPr lang="en-US" dirty="0">
                <a:cs typeface="Calibri"/>
              </a:rPr>
              <a:t>--&gt; ES6</a:t>
            </a:r>
          </a:p>
          <a:p>
            <a:r>
              <a:rPr lang="en-US" dirty="0"/>
              <a:t>var </a:t>
            </a:r>
            <a:r>
              <a:rPr lang="en-US" dirty="0" err="1"/>
              <a:t>args</a:t>
            </a:r>
            <a:r>
              <a:rPr lang="en-US" dirty="0"/>
              <a:t> =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r>
              <a:rPr lang="en-US" dirty="0"/>
              <a:t>console.log(...</a:t>
            </a:r>
            <a:r>
              <a:rPr lang="en-US" dirty="0" err="1"/>
              <a:t>args</a:t>
            </a:r>
            <a:r>
              <a:rPr lang="en-US" dirty="0"/>
              <a:t>);</a:t>
            </a:r>
            <a:endParaRPr lang="en-US" dirty="0">
              <a:cs typeface="Calibri"/>
            </a:endParaRPr>
          </a:p>
          <a:p>
            <a:endParaRPr lang="en-US" dirty="0">
              <a:cs typeface="Calibri"/>
            </a:endParaRPr>
          </a:p>
          <a:p>
            <a:endParaRPr lang="en-US" dirty="0">
              <a:cs typeface="Calibri"/>
            </a:endParaRPr>
          </a:p>
          <a:p>
            <a:r>
              <a:rPr lang="en-US" b="1" u="sng" dirty="0" err="1">
                <a:cs typeface="Calibri"/>
              </a:rPr>
              <a:t>Utilités</a:t>
            </a:r>
            <a:r>
              <a:rPr lang="en-US" b="1" u="sng" dirty="0">
                <a:cs typeface="Calibri"/>
              </a:rPr>
              <a:t> </a:t>
            </a:r>
            <a:r>
              <a:rPr lang="en-US" dirty="0">
                <a:cs typeface="Calibri"/>
              </a:rPr>
              <a:t>: </a:t>
            </a:r>
          </a:p>
          <a:p>
            <a:endParaRPr lang="en-US" dirty="0">
              <a:cs typeface="Calibri"/>
            </a:endParaRPr>
          </a:p>
          <a:p>
            <a:r>
              <a:rPr lang="en-US" dirty="0">
                <a:cs typeface="Calibri"/>
              </a:rPr>
              <a:t>- </a:t>
            </a:r>
            <a:r>
              <a:rPr lang="en-US" dirty="0" err="1">
                <a:cs typeface="Calibri"/>
              </a:rPr>
              <a:t>Déclaré</a:t>
            </a:r>
            <a:r>
              <a:rPr lang="en-US" dirty="0">
                <a:cs typeface="Calibri"/>
              </a:rPr>
              <a:t> en </a:t>
            </a:r>
            <a:r>
              <a:rPr lang="en-US" dirty="0" err="1">
                <a:cs typeface="Calibri"/>
              </a:rPr>
              <a:t>tant</a:t>
            </a:r>
            <a:r>
              <a:rPr lang="en-US" dirty="0">
                <a:cs typeface="Calibri"/>
              </a:rPr>
              <a:t> que </a:t>
            </a:r>
            <a:r>
              <a:rPr lang="en-US" dirty="0" err="1">
                <a:cs typeface="Calibri"/>
              </a:rPr>
              <a:t>paramètre</a:t>
            </a:r>
            <a:r>
              <a:rPr lang="en-US" dirty="0">
                <a:cs typeface="Calibri"/>
              </a:rPr>
              <a:t> de </a:t>
            </a:r>
            <a:r>
              <a:rPr lang="en-US" dirty="0" err="1">
                <a:cs typeface="Calibri"/>
              </a:rPr>
              <a:t>fonction</a:t>
            </a:r>
            <a:r>
              <a:rPr lang="en-US" dirty="0">
                <a:cs typeface="Calibri"/>
              </a:rPr>
              <a:t> </a:t>
            </a:r>
            <a:r>
              <a:rPr lang="en-US" dirty="0" err="1">
                <a:cs typeface="Calibri"/>
              </a:rPr>
              <a:t>comme</a:t>
            </a:r>
            <a:r>
              <a:rPr lang="en-US" dirty="0">
                <a:cs typeface="Calibri"/>
              </a:rPr>
              <a:t> ci-dessus, </a:t>
            </a:r>
            <a:r>
              <a:rPr lang="en-US" b="1" dirty="0" err="1">
                <a:cs typeface="Calibri"/>
              </a:rPr>
              <a:t>cela</a:t>
            </a:r>
            <a:r>
              <a:rPr lang="en-US" b="1" dirty="0">
                <a:cs typeface="Calibri"/>
              </a:rPr>
              <a:t> </a:t>
            </a:r>
            <a:r>
              <a:rPr lang="en-US" b="1" dirty="0" err="1">
                <a:cs typeface="Calibri"/>
              </a:rPr>
              <a:t>permet</a:t>
            </a:r>
            <a:r>
              <a:rPr lang="en-US" b="1" dirty="0">
                <a:cs typeface="Calibri"/>
              </a:rPr>
              <a:t>  </a:t>
            </a:r>
            <a:r>
              <a:rPr lang="en-US" b="1" dirty="0" err="1">
                <a:cs typeface="Calibri"/>
              </a:rPr>
              <a:t>d'assembler</a:t>
            </a:r>
            <a:r>
              <a:rPr lang="en-US" b="1" dirty="0">
                <a:cs typeface="Calibri"/>
              </a:rPr>
              <a:t> </a:t>
            </a:r>
            <a:r>
              <a:rPr lang="en-US" b="1" dirty="0" err="1">
                <a:cs typeface="Calibri"/>
              </a:rPr>
              <a:t>plusieurs</a:t>
            </a:r>
            <a:r>
              <a:rPr lang="en-US" b="1" dirty="0">
                <a:cs typeface="Calibri"/>
              </a:rPr>
              <a:t> </a:t>
            </a:r>
            <a:r>
              <a:rPr lang="en-US" b="1" dirty="0" err="1">
                <a:cs typeface="Calibri"/>
              </a:rPr>
              <a:t>valeurs</a:t>
            </a:r>
            <a:r>
              <a:rPr lang="en-US" b="1" dirty="0">
                <a:cs typeface="Calibri"/>
              </a:rPr>
              <a:t> dans un tableau (Rest parameter)</a:t>
            </a:r>
          </a:p>
          <a:p>
            <a:r>
              <a:rPr lang="en-US" dirty="0">
                <a:cs typeface="Calibri"/>
              </a:rPr>
              <a:t>- Passage à </a:t>
            </a:r>
            <a:r>
              <a:rPr lang="en-US" dirty="0" err="1">
                <a:cs typeface="Calibri"/>
              </a:rPr>
              <a:t>une</a:t>
            </a:r>
            <a:r>
              <a:rPr lang="en-US" dirty="0">
                <a:cs typeface="Calibri"/>
              </a:rPr>
              <a:t> </a:t>
            </a:r>
            <a:r>
              <a:rPr lang="en-US" dirty="0" err="1">
                <a:cs typeface="Calibri"/>
              </a:rPr>
              <a:t>fonction</a:t>
            </a:r>
            <a:r>
              <a:rPr lang="en-US" dirty="0">
                <a:cs typeface="Calibri"/>
              </a:rPr>
              <a:t>, </a:t>
            </a:r>
            <a:r>
              <a:rPr lang="en-US" b="1" dirty="0">
                <a:cs typeface="Calibri"/>
              </a:rPr>
              <a:t>permet </a:t>
            </a:r>
            <a:r>
              <a:rPr lang="en-US" b="1" dirty="0" err="1">
                <a:cs typeface="Calibri"/>
              </a:rPr>
              <a:t>d'éclater</a:t>
            </a:r>
            <a:r>
              <a:rPr lang="en-US" b="1" dirty="0">
                <a:cs typeface="Calibri"/>
              </a:rPr>
              <a:t> un tableau en </a:t>
            </a:r>
            <a:r>
              <a:rPr lang="en-US" b="1" dirty="0" err="1">
                <a:cs typeface="Calibri"/>
              </a:rPr>
              <a:t>une</a:t>
            </a:r>
            <a:r>
              <a:rPr lang="en-US" b="1" dirty="0">
                <a:cs typeface="Calibri"/>
              </a:rPr>
              <a:t> </a:t>
            </a:r>
            <a:r>
              <a:rPr lang="en-US" b="1" dirty="0" err="1">
                <a:cs typeface="Calibri"/>
              </a:rPr>
              <a:t>liste</a:t>
            </a:r>
            <a:r>
              <a:rPr lang="en-US" b="1" dirty="0">
                <a:cs typeface="Calibri"/>
              </a:rPr>
              <a:t> </a:t>
            </a:r>
            <a:r>
              <a:rPr lang="en-US" b="1" dirty="0" err="1">
                <a:cs typeface="Calibri"/>
              </a:rPr>
              <a:t>finie</a:t>
            </a:r>
            <a:r>
              <a:rPr lang="en-US" b="1" dirty="0">
                <a:cs typeface="Calibri"/>
              </a:rPr>
              <a:t> de </a:t>
            </a:r>
            <a:r>
              <a:rPr lang="en-US" b="1" dirty="0" err="1">
                <a:cs typeface="Calibri"/>
              </a:rPr>
              <a:t>valeurs</a:t>
            </a:r>
            <a:r>
              <a:rPr lang="en-US" b="1" dirty="0">
                <a:cs typeface="Calibri"/>
              </a:rPr>
              <a:t> (Spread Operator)</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9</a:t>
            </a:fld>
            <a:endParaRPr lang="fr-FR"/>
          </a:p>
        </p:txBody>
      </p:sp>
    </p:spTree>
    <p:extLst>
      <p:ext uri="{BB962C8B-B14F-4D97-AF65-F5344CB8AC3E}">
        <p14:creationId xmlns:p14="http://schemas.microsoft.com/office/powerpoint/2010/main" val="20504392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70</a:t>
            </a:fld>
            <a:endParaRPr lang="fr-FR"/>
          </a:p>
        </p:txBody>
      </p:sp>
    </p:spTree>
    <p:extLst>
      <p:ext uri="{BB962C8B-B14F-4D97-AF65-F5344CB8AC3E}">
        <p14:creationId xmlns:p14="http://schemas.microsoft.com/office/powerpoint/2010/main" val="113672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71</a:t>
            </a:fld>
            <a:endParaRPr lang="fr-FR"/>
          </a:p>
        </p:txBody>
      </p:sp>
    </p:spTree>
    <p:extLst>
      <p:ext uri="{BB962C8B-B14F-4D97-AF65-F5344CB8AC3E}">
        <p14:creationId xmlns:p14="http://schemas.microsoft.com/office/powerpoint/2010/main" val="2598767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72</a:t>
            </a:fld>
            <a:endParaRPr lang="fr-FR"/>
          </a:p>
        </p:txBody>
      </p:sp>
    </p:spTree>
    <p:extLst>
      <p:ext uri="{BB962C8B-B14F-4D97-AF65-F5344CB8AC3E}">
        <p14:creationId xmlns:p14="http://schemas.microsoft.com/office/powerpoint/2010/main" val="1193828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a:p>
            <a:r>
              <a:rPr lang="fr-FR" dirty="0"/>
              <a:t>https://www.apprendre-react.fr/tutorial/debutant/les-composants/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73</a:t>
            </a:fld>
            <a:endParaRPr lang="fr-FR"/>
          </a:p>
        </p:txBody>
      </p:sp>
    </p:spTree>
    <p:extLst>
      <p:ext uri="{BB962C8B-B14F-4D97-AF65-F5344CB8AC3E}">
        <p14:creationId xmlns:p14="http://schemas.microsoft.com/office/powerpoint/2010/main" val="1375508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74</a:t>
            </a:fld>
            <a:endParaRPr lang="fr-FR"/>
          </a:p>
        </p:txBody>
      </p:sp>
    </p:spTree>
    <p:extLst>
      <p:ext uri="{BB962C8B-B14F-4D97-AF65-F5344CB8AC3E}">
        <p14:creationId xmlns:p14="http://schemas.microsoft.com/office/powerpoint/2010/main" val="366670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75</a:t>
            </a:fld>
            <a:endParaRPr lang="fr-FR"/>
          </a:p>
        </p:txBody>
      </p:sp>
    </p:spTree>
    <p:extLst>
      <p:ext uri="{BB962C8B-B14F-4D97-AF65-F5344CB8AC3E}">
        <p14:creationId xmlns:p14="http://schemas.microsoft.com/office/powerpoint/2010/main" val="2181640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76</a:t>
            </a:fld>
            <a:endParaRPr lang="fr-FR"/>
          </a:p>
        </p:txBody>
      </p:sp>
    </p:spTree>
    <p:extLst>
      <p:ext uri="{BB962C8B-B14F-4D97-AF65-F5344CB8AC3E}">
        <p14:creationId xmlns:p14="http://schemas.microsoft.com/office/powerpoint/2010/main" val="2267496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77</a:t>
            </a:fld>
            <a:endParaRPr lang="fr-FR"/>
          </a:p>
        </p:txBody>
      </p:sp>
    </p:spTree>
    <p:extLst>
      <p:ext uri="{BB962C8B-B14F-4D97-AF65-F5344CB8AC3E}">
        <p14:creationId xmlns:p14="http://schemas.microsoft.com/office/powerpoint/2010/main" val="309110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78</a:t>
            </a:fld>
            <a:endParaRPr lang="fr-FR"/>
          </a:p>
        </p:txBody>
      </p:sp>
    </p:spTree>
    <p:extLst>
      <p:ext uri="{BB962C8B-B14F-4D97-AF65-F5344CB8AC3E}">
        <p14:creationId xmlns:p14="http://schemas.microsoft.com/office/powerpoint/2010/main" val="252314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79</a:t>
            </a:fld>
            <a:endParaRPr lang="fr-FR"/>
          </a:p>
        </p:txBody>
      </p:sp>
    </p:spTree>
    <p:extLst>
      <p:ext uri="{BB962C8B-B14F-4D97-AF65-F5344CB8AC3E}">
        <p14:creationId xmlns:p14="http://schemas.microsoft.com/office/powerpoint/2010/main" val="300230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a:solidFill>
                  <a:schemeClr val="tx1"/>
                </a:solidFill>
                <a:effectLst/>
                <a:latin typeface="+mn-lt"/>
                <a:ea typeface="+mn-ea"/>
                <a:cs typeface="+mn-cs"/>
              </a:rPr>
              <a:t>let </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wiskyToUpdated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propertyToUpdate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value: 'test' };</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propertyToAdd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a:t>
            </a:r>
            <a:r>
              <a:rPr lang="fr-FR" sz="1200" b="0" kern="1200" dirty="0">
                <a:solidFill>
                  <a:schemeClr val="tx1"/>
                </a:solidFill>
                <a:effectLst/>
                <a:latin typeface="+mn-lt"/>
                <a:ea typeface="+mn-ea"/>
                <a:cs typeface="+mn-cs"/>
              </a:rPr>
              <a:t>: 'taste', value: 'bof' };</a:t>
            </a:r>
          </a:p>
          <a:p>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wiskyToUpdated.propertyToUpdate</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wiskyToUpdated.value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propertyToAdd.property</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propertyToAdd.value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12</a:t>
            </a:fld>
            <a:endParaRPr lang="fr-FR"/>
          </a:p>
        </p:txBody>
      </p:sp>
    </p:spTree>
    <p:extLst>
      <p:ext uri="{BB962C8B-B14F-4D97-AF65-F5344CB8AC3E}">
        <p14:creationId xmlns:p14="http://schemas.microsoft.com/office/powerpoint/2010/main" val="3884737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80</a:t>
            </a:fld>
            <a:endParaRPr lang="fr-FR"/>
          </a:p>
        </p:txBody>
      </p:sp>
    </p:spTree>
    <p:extLst>
      <p:ext uri="{BB962C8B-B14F-4D97-AF65-F5344CB8AC3E}">
        <p14:creationId xmlns:p14="http://schemas.microsoft.com/office/powerpoint/2010/main" val="3031470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81</a:t>
            </a:fld>
            <a:endParaRPr lang="fr-FR"/>
          </a:p>
        </p:txBody>
      </p:sp>
    </p:spTree>
    <p:extLst>
      <p:ext uri="{BB962C8B-B14F-4D97-AF65-F5344CB8AC3E}">
        <p14:creationId xmlns:p14="http://schemas.microsoft.com/office/powerpoint/2010/main" val="19443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82</a:t>
            </a:fld>
            <a:endParaRPr lang="fr-FR"/>
          </a:p>
        </p:txBody>
      </p:sp>
    </p:spTree>
    <p:extLst>
      <p:ext uri="{BB962C8B-B14F-4D97-AF65-F5344CB8AC3E}">
        <p14:creationId xmlns:p14="http://schemas.microsoft.com/office/powerpoint/2010/main" val="17608968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83</a:t>
            </a:fld>
            <a:endParaRPr lang="fr-FR"/>
          </a:p>
        </p:txBody>
      </p:sp>
    </p:spTree>
    <p:extLst>
      <p:ext uri="{BB962C8B-B14F-4D97-AF65-F5344CB8AC3E}">
        <p14:creationId xmlns:p14="http://schemas.microsoft.com/office/powerpoint/2010/main" val="2075121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84</a:t>
            </a:fld>
            <a:endParaRPr lang="fr-FR"/>
          </a:p>
        </p:txBody>
      </p:sp>
    </p:spTree>
    <p:extLst>
      <p:ext uri="{BB962C8B-B14F-4D97-AF65-F5344CB8AC3E}">
        <p14:creationId xmlns:p14="http://schemas.microsoft.com/office/powerpoint/2010/main" val="39973950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-&gt;</a:t>
            </a:r>
            <a:r>
              <a:rPr lang="fr-FR" dirty="0" err="1"/>
              <a:t>React</a:t>
            </a:r>
            <a:r>
              <a:rPr lang="fr-FR" dirty="0"/>
              <a:t> à besoin d’un seul fichier index.html pour servir l’utilisateur (index.html). </a:t>
            </a:r>
          </a:p>
          <a:p>
            <a:endParaRPr lang="fr-FR" dirty="0"/>
          </a:p>
          <a:p>
            <a:r>
              <a:rPr lang="fr-FR" dirty="0"/>
              <a:t>Pourtant </a:t>
            </a:r>
            <a:r>
              <a:rPr lang="fr-FR" dirty="0" err="1"/>
              <a:t>React</a:t>
            </a:r>
            <a:r>
              <a:rPr lang="fr-FR" dirty="0"/>
              <a:t> est orienté composant. Que mettre en place pour faire pointer l’url vers d’autres composants ? </a:t>
            </a:r>
            <a:r>
              <a:rPr lang="fr-FR" dirty="0" err="1"/>
              <a:t>React</a:t>
            </a:r>
            <a:r>
              <a:rPr lang="fr-FR" dirty="0"/>
              <a:t>-Router</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85</a:t>
            </a:fld>
            <a:endParaRPr lang="fr-FR"/>
          </a:p>
        </p:txBody>
      </p:sp>
    </p:spTree>
    <p:extLst>
      <p:ext uri="{BB962C8B-B14F-4D97-AF65-F5344CB8AC3E}">
        <p14:creationId xmlns:p14="http://schemas.microsoft.com/office/powerpoint/2010/main" val="2929806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86</a:t>
            </a:fld>
            <a:endParaRPr lang="fr-FR"/>
          </a:p>
        </p:txBody>
      </p:sp>
    </p:spTree>
    <p:extLst>
      <p:ext uri="{BB962C8B-B14F-4D97-AF65-F5344CB8AC3E}">
        <p14:creationId xmlns:p14="http://schemas.microsoft.com/office/powerpoint/2010/main" val="25314717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87</a:t>
            </a:fld>
            <a:endParaRPr lang="fr-FR"/>
          </a:p>
        </p:txBody>
      </p:sp>
    </p:spTree>
    <p:extLst>
      <p:ext uri="{BB962C8B-B14F-4D97-AF65-F5344CB8AC3E}">
        <p14:creationId xmlns:p14="http://schemas.microsoft.com/office/powerpoint/2010/main" val="645892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88</a:t>
            </a:fld>
            <a:endParaRPr lang="fr-FR"/>
          </a:p>
        </p:txBody>
      </p:sp>
    </p:spTree>
    <p:extLst>
      <p:ext uri="{BB962C8B-B14F-4D97-AF65-F5344CB8AC3E}">
        <p14:creationId xmlns:p14="http://schemas.microsoft.com/office/powerpoint/2010/main" val="1234618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89</a:t>
            </a:fld>
            <a:endParaRPr lang="fr-FR"/>
          </a:p>
        </p:txBody>
      </p:sp>
    </p:spTree>
    <p:extLst>
      <p:ext uri="{BB962C8B-B14F-4D97-AF65-F5344CB8AC3E}">
        <p14:creationId xmlns:p14="http://schemas.microsoft.com/office/powerpoint/2010/main" val="3303234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=&gt;{</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[whisky1, whisky2]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console.log(whisky1);</a:t>
            </a:r>
          </a:p>
          <a:p>
            <a:r>
              <a:rPr lang="fr-FR" sz="1200" b="0" kern="1200" dirty="0">
                <a:solidFill>
                  <a:schemeClr val="tx1"/>
                </a:solidFill>
                <a:effectLst/>
                <a:latin typeface="+mn-lt"/>
                <a:ea typeface="+mn-ea"/>
                <a:cs typeface="+mn-cs"/>
              </a:rPr>
              <a:t>console.log(whisky2);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props</a:t>
            </a:r>
            <a:r>
              <a:rPr lang="fr-FR" sz="1200" b="0" kern="120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13</a:t>
            </a:fld>
            <a:endParaRPr lang="fr-FR"/>
          </a:p>
        </p:txBody>
      </p:sp>
    </p:spTree>
    <p:extLst>
      <p:ext uri="{BB962C8B-B14F-4D97-AF65-F5344CB8AC3E}">
        <p14:creationId xmlns:p14="http://schemas.microsoft.com/office/powerpoint/2010/main" val="1750210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moment, nous avons la page de base créé par l’outil </a:t>
            </a:r>
            <a:r>
              <a:rPr lang="fr-FR" dirty="0" err="1"/>
              <a:t>create</a:t>
            </a:r>
            <a:r>
              <a:rPr lang="fr-FR" dirty="0"/>
              <a:t>-</a:t>
            </a:r>
            <a:r>
              <a:rPr lang="fr-FR" dirty="0" err="1"/>
              <a:t>react</a:t>
            </a:r>
            <a:r>
              <a:rPr lang="fr-FR" dirty="0"/>
              <a:t>-app. </a:t>
            </a:r>
          </a:p>
          <a:p>
            <a:endParaRPr lang="fr-FR" dirty="0"/>
          </a:p>
          <a:p>
            <a:r>
              <a:rPr lang="fr-FR" dirty="0"/>
              <a:t>Des configurations ont étés surchargé, comme : </a:t>
            </a:r>
          </a:p>
          <a:p>
            <a:endParaRPr lang="fr-FR" dirty="0"/>
          </a:p>
          <a:p>
            <a:pPr marL="171450" indent="-171450">
              <a:buFontTx/>
              <a:buChar char="-"/>
            </a:pPr>
            <a:r>
              <a:rPr lang="fr-FR" dirty="0" err="1"/>
              <a:t>Eslint</a:t>
            </a:r>
            <a:r>
              <a:rPr lang="fr-FR" dirty="0"/>
              <a:t> </a:t>
            </a:r>
          </a:p>
          <a:p>
            <a:pPr marL="171450" indent="-171450">
              <a:buFontTx/>
              <a:buChar char="-"/>
            </a:pPr>
            <a:r>
              <a:rPr lang="fr-FR" dirty="0"/>
              <a:t>Husky</a:t>
            </a:r>
          </a:p>
          <a:p>
            <a:pPr marL="171450" indent="-171450">
              <a:buFontTx/>
              <a:buChar char="-"/>
            </a:pPr>
            <a:r>
              <a:rPr lang="fr-FR" dirty="0" err="1"/>
              <a:t>Storybook</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90</a:t>
            </a:fld>
            <a:endParaRPr lang="fr-FR"/>
          </a:p>
        </p:txBody>
      </p:sp>
    </p:spTree>
    <p:extLst>
      <p:ext uri="{BB962C8B-B14F-4D97-AF65-F5344CB8AC3E}">
        <p14:creationId xmlns:p14="http://schemas.microsoft.com/office/powerpoint/2010/main" val="312925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91</a:t>
            </a:fld>
            <a:endParaRPr lang="fr-FR"/>
          </a:p>
        </p:txBody>
      </p:sp>
    </p:spTree>
    <p:extLst>
      <p:ext uri="{BB962C8B-B14F-4D97-AF65-F5344CB8AC3E}">
        <p14:creationId xmlns:p14="http://schemas.microsoft.com/office/powerpoint/2010/main" val="3376095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92</a:t>
            </a:fld>
            <a:endParaRPr lang="fr-FR"/>
          </a:p>
        </p:txBody>
      </p:sp>
    </p:spTree>
    <p:extLst>
      <p:ext uri="{BB962C8B-B14F-4D97-AF65-F5344CB8AC3E}">
        <p14:creationId xmlns:p14="http://schemas.microsoft.com/office/powerpoint/2010/main" val="28519868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93</a:t>
            </a:fld>
            <a:endParaRPr lang="fr-FR"/>
          </a:p>
        </p:txBody>
      </p:sp>
    </p:spTree>
    <p:extLst>
      <p:ext uri="{BB962C8B-B14F-4D97-AF65-F5344CB8AC3E}">
        <p14:creationId xmlns:p14="http://schemas.microsoft.com/office/powerpoint/2010/main" val="2627585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94</a:t>
            </a:fld>
            <a:endParaRPr lang="fr-FR"/>
          </a:p>
        </p:txBody>
      </p:sp>
    </p:spTree>
    <p:extLst>
      <p:ext uri="{BB962C8B-B14F-4D97-AF65-F5344CB8AC3E}">
        <p14:creationId xmlns:p14="http://schemas.microsoft.com/office/powerpoint/2010/main" val="413183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95</a:t>
            </a:fld>
            <a:endParaRPr lang="fr-FR"/>
          </a:p>
        </p:txBody>
      </p:sp>
    </p:spTree>
    <p:extLst>
      <p:ext uri="{BB962C8B-B14F-4D97-AF65-F5344CB8AC3E}">
        <p14:creationId xmlns:p14="http://schemas.microsoft.com/office/powerpoint/2010/main" val="2093446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96</a:t>
            </a:fld>
            <a:endParaRPr lang="fr-FR"/>
          </a:p>
        </p:txBody>
      </p:sp>
    </p:spTree>
    <p:extLst>
      <p:ext uri="{BB962C8B-B14F-4D97-AF65-F5344CB8AC3E}">
        <p14:creationId xmlns:p14="http://schemas.microsoft.com/office/powerpoint/2010/main" val="2487635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97</a:t>
            </a:fld>
            <a:endParaRPr lang="fr-FR"/>
          </a:p>
        </p:txBody>
      </p:sp>
    </p:spTree>
    <p:extLst>
      <p:ext uri="{BB962C8B-B14F-4D97-AF65-F5344CB8AC3E}">
        <p14:creationId xmlns:p14="http://schemas.microsoft.com/office/powerpoint/2010/main" val="745921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98</a:t>
            </a:fld>
            <a:endParaRPr lang="fr-FR"/>
          </a:p>
        </p:txBody>
      </p:sp>
    </p:spTree>
    <p:extLst>
      <p:ext uri="{BB962C8B-B14F-4D97-AF65-F5344CB8AC3E}">
        <p14:creationId xmlns:p14="http://schemas.microsoft.com/office/powerpoint/2010/main" val="15290310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99</a:t>
            </a:fld>
            <a:endParaRPr lang="fr-FR"/>
          </a:p>
        </p:txBody>
      </p:sp>
    </p:spTree>
    <p:extLst>
      <p:ext uri="{BB962C8B-B14F-4D97-AF65-F5344CB8AC3E}">
        <p14:creationId xmlns:p14="http://schemas.microsoft.com/office/powerpoint/2010/main" val="289948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err="1">
                <a:cs typeface="Calibri"/>
              </a:rPr>
              <a:t>Destructuring</a:t>
            </a:r>
            <a:r>
              <a:rPr lang="en-US" b="1" dirty="0">
                <a:cs typeface="Calibri"/>
              </a:rPr>
              <a:t> object assignmen</a:t>
            </a:r>
            <a:r>
              <a:rPr lang="en-US" dirty="0">
                <a:cs typeface="Calibri"/>
              </a:rPr>
              <a:t>t : </a:t>
            </a:r>
          </a:p>
          <a:p>
            <a:endParaRPr lang="en-US" dirty="0">
              <a:cs typeface="Calibri"/>
            </a:endParaRPr>
          </a:p>
          <a:p>
            <a:r>
              <a:rPr lang="en-US" b="1" i="1" dirty="0" err="1">
                <a:cs typeface="Calibri"/>
              </a:rPr>
              <a:t>Exemple</a:t>
            </a:r>
            <a:r>
              <a:rPr lang="en-US" b="1" i="1" dirty="0">
                <a:cs typeface="Calibri"/>
              </a:rPr>
              <a:t> :</a:t>
            </a:r>
            <a:r>
              <a:rPr lang="en-US" dirty="0">
                <a:cs typeface="Calibri"/>
              </a:rPr>
              <a:t> </a:t>
            </a:r>
          </a:p>
          <a:p>
            <a:endParaRPr lang="en-US" dirty="0">
              <a:cs typeface="Calibri"/>
            </a:endParaRPr>
          </a:p>
          <a:p>
            <a:r>
              <a:rPr lang="en-US" dirty="0">
                <a:cs typeface="Calibri"/>
              </a:rPr>
              <a:t>--&gt; es5</a:t>
            </a:r>
          </a:p>
          <a:p>
            <a:endParaRPr lang="en-US" dirty="0">
              <a:cs typeface="Calibri"/>
            </a:endParaRPr>
          </a:p>
          <a:p>
            <a:r>
              <a:rPr lang="en-US" dirty="0"/>
              <a:t>var </a:t>
            </a:r>
            <a:r>
              <a:rPr lang="en-US" dirty="0" err="1"/>
              <a:t>someBody</a:t>
            </a:r>
            <a:r>
              <a:rPr lang="en-US" dirty="0"/>
              <a:t> = {</a:t>
            </a:r>
            <a:endParaRPr lang="en-US" dirty="0">
              <a:cs typeface="Calibri"/>
            </a:endParaRPr>
          </a:p>
          <a:p>
            <a:r>
              <a:rPr lang="en-US" dirty="0" err="1"/>
              <a:t>firstName</a:t>
            </a:r>
            <a:r>
              <a:rPr lang="en-US" dirty="0"/>
              <a:t>: 'Jean',</a:t>
            </a:r>
            <a:endParaRPr lang="en-US" dirty="0">
              <a:cs typeface="Calibri"/>
            </a:endParaRPr>
          </a:p>
          <a:p>
            <a:r>
              <a:rPr lang="en-US" dirty="0" err="1"/>
              <a:t>lastName</a:t>
            </a:r>
            <a:r>
              <a:rPr lang="en-US" dirty="0"/>
              <a:t>: 'phil'</a:t>
            </a:r>
            <a:endParaRPr lang="en-US" dirty="0">
              <a:cs typeface="Calibri"/>
            </a:endParaRPr>
          </a:p>
          <a:p>
            <a:r>
              <a:rPr lang="en-US" dirty="0"/>
              <a:t>};</a:t>
            </a:r>
            <a:endParaRPr lang="en-US" dirty="0">
              <a:cs typeface="Calibri"/>
            </a:endParaRPr>
          </a:p>
          <a:p>
            <a:br>
              <a:rPr lang="en-US" dirty="0"/>
            </a:br>
            <a:endParaRPr lang="en-US" dirty="0"/>
          </a:p>
          <a:p>
            <a:r>
              <a:rPr lang="en-US" dirty="0"/>
              <a:t>var </a:t>
            </a:r>
            <a:r>
              <a:rPr lang="en-US" dirty="0" err="1"/>
              <a:t>firstName</a:t>
            </a:r>
            <a:r>
              <a:rPr lang="en-US" dirty="0"/>
              <a:t> = </a:t>
            </a:r>
            <a:r>
              <a:rPr lang="en-US" dirty="0" err="1"/>
              <a:t>someBody.firstName</a:t>
            </a:r>
            <a:r>
              <a:rPr lang="en-US" dirty="0"/>
              <a:t>;</a:t>
            </a:r>
            <a:endParaRPr lang="en-US" dirty="0">
              <a:cs typeface="Calibri"/>
            </a:endParaRPr>
          </a:p>
          <a:p>
            <a:r>
              <a:rPr lang="en-US" dirty="0"/>
              <a:t>var </a:t>
            </a:r>
            <a:r>
              <a:rPr lang="en-US" dirty="0" err="1"/>
              <a:t>lastName</a:t>
            </a:r>
            <a:r>
              <a:rPr lang="en-US" dirty="0"/>
              <a:t> = </a:t>
            </a:r>
            <a:r>
              <a:rPr lang="en-US" dirty="0" err="1"/>
              <a:t>someBody.lastName</a:t>
            </a:r>
            <a:r>
              <a:rPr lang="en-US" dirty="0"/>
              <a:t>;</a:t>
            </a:r>
            <a:endParaRPr lang="en-US" dirty="0">
              <a:cs typeface="Calibri"/>
            </a:endParaRPr>
          </a:p>
          <a:p>
            <a:br>
              <a:rPr lang="en-US" dirty="0"/>
            </a:br>
            <a:endParaRPr lang="en-US" dirty="0"/>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const {</a:t>
            </a:r>
            <a:r>
              <a:rPr lang="en-US" dirty="0" err="1"/>
              <a:t>firstName</a:t>
            </a:r>
            <a:r>
              <a:rPr lang="en-US" dirty="0"/>
              <a:t>, </a:t>
            </a:r>
            <a:r>
              <a:rPr lang="en-US" dirty="0" err="1"/>
              <a:t>lastName</a:t>
            </a:r>
            <a:r>
              <a:rPr lang="en-US" dirty="0"/>
              <a:t>} = </a:t>
            </a:r>
            <a:r>
              <a:rPr lang="en-US" dirty="0" err="1"/>
              <a:t>someBody</a:t>
            </a:r>
            <a:r>
              <a:rPr lang="en-US" dirty="0"/>
              <a:t>;</a:t>
            </a:r>
            <a:endParaRPr lang="en-US" dirty="0">
              <a:cs typeface="Calibri"/>
            </a:endParaRPr>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b="1" dirty="0" err="1"/>
              <a:t>Destructuring</a:t>
            </a:r>
            <a:r>
              <a:rPr lang="en-US" b="1" dirty="0"/>
              <a:t> nested</a:t>
            </a:r>
            <a:r>
              <a:rPr lang="en-US" dirty="0"/>
              <a:t> : </a:t>
            </a:r>
            <a:endParaRPr lang="en-US" dirty="0">
              <a:cs typeface="Calibri"/>
            </a:endParaRPr>
          </a:p>
          <a:p>
            <a:endParaRPr lang="en-US" dirty="0">
              <a:cs typeface="Calibri"/>
            </a:endParaRPr>
          </a:p>
          <a:p>
            <a:r>
              <a:rPr lang="en-US" b="1" i="1" dirty="0" err="1"/>
              <a:t>Exemple</a:t>
            </a:r>
            <a:r>
              <a:rPr lang="en-US" b="1" i="1" dirty="0"/>
              <a:t> :</a:t>
            </a:r>
            <a:r>
              <a:rPr lang="en-US" dirty="0"/>
              <a:t> </a:t>
            </a:r>
            <a:endParaRPr lang="en-US" dirty="0">
              <a:cs typeface="Calibri"/>
            </a:endParaRPr>
          </a:p>
          <a:p>
            <a:endParaRPr lang="en-US" dirty="0">
              <a:cs typeface="Calibri"/>
            </a:endParaRPr>
          </a:p>
          <a:p>
            <a:r>
              <a:rPr lang="en-US" dirty="0"/>
              <a:t>--&gt; es6 </a:t>
            </a:r>
            <a:endParaRPr lang="en-US" dirty="0">
              <a:cs typeface="Calibri"/>
            </a:endParaRPr>
          </a:p>
          <a:p>
            <a:endParaRPr lang="en-US" dirty="0"/>
          </a:p>
          <a:p>
            <a:r>
              <a:rPr lang="en-US" dirty="0"/>
              <a:t>var </a:t>
            </a:r>
            <a:r>
              <a:rPr lang="en-US" dirty="0" err="1"/>
              <a:t>myObject</a:t>
            </a:r>
            <a:r>
              <a:rPr lang="en-US" dirty="0"/>
              <a:t> = {</a:t>
            </a:r>
            <a:endParaRPr lang="en-US" dirty="0">
              <a:cs typeface="Calibri"/>
            </a:endParaRPr>
          </a:p>
          <a:p>
            <a:r>
              <a:rPr lang="en-US" dirty="0"/>
              <a:t>bidon: {</a:t>
            </a:r>
            <a:endParaRPr lang="en-US" dirty="0">
              <a:cs typeface="Calibri"/>
            </a:endParaRPr>
          </a:p>
          <a:p>
            <a:r>
              <a:rPr lang="en-US" dirty="0"/>
              <a:t>value: 1,</a:t>
            </a:r>
            <a:endParaRPr lang="en-US" dirty="0">
              <a:cs typeface="Calibri"/>
            </a:endParaRPr>
          </a:p>
          <a:p>
            <a:r>
              <a:rPr lang="en-US" dirty="0"/>
              <a:t>},</a:t>
            </a:r>
            <a:endParaRPr lang="en-US" dirty="0">
              <a:cs typeface="Calibri"/>
            </a:endParaRPr>
          </a:p>
          <a:p>
            <a:r>
              <a:rPr lang="en-US" dirty="0"/>
              <a:t>};</a:t>
            </a:r>
            <a:endParaRPr lang="en-US" dirty="0">
              <a:cs typeface="Calibri"/>
            </a:endParaRPr>
          </a:p>
          <a:p>
            <a:r>
              <a:rPr lang="en-US" dirty="0"/>
              <a:t>const {</a:t>
            </a:r>
            <a:endParaRPr lang="en-US" dirty="0">
              <a:cs typeface="Calibri"/>
            </a:endParaRPr>
          </a:p>
          <a:p>
            <a:r>
              <a:rPr lang="en-US" dirty="0"/>
              <a:t>bidon: { value },</a:t>
            </a:r>
            <a:endParaRPr lang="en-US" dirty="0">
              <a:cs typeface="Calibri"/>
            </a:endParaRPr>
          </a:p>
          <a:p>
            <a:r>
              <a:rPr lang="en-US" dirty="0"/>
              <a:t>} = </a:t>
            </a:r>
            <a:r>
              <a:rPr lang="en-US" dirty="0" err="1"/>
              <a:t>myObject</a:t>
            </a:r>
            <a:r>
              <a:rPr lang="en-US" dirty="0"/>
              <a:t>;</a:t>
            </a:r>
            <a:endParaRPr lang="en-US" dirty="0">
              <a:cs typeface="Calibri"/>
            </a:endParaRPr>
          </a:p>
          <a:p>
            <a:r>
              <a:rPr lang="en-US" dirty="0"/>
              <a:t>console.log(value);</a:t>
            </a:r>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On </a:t>
            </a:r>
            <a:r>
              <a:rPr lang="en-US" b="1" dirty="0" err="1">
                <a:cs typeface="Calibri"/>
              </a:rPr>
              <a:t>peut</a:t>
            </a:r>
            <a:r>
              <a:rPr lang="en-US" b="1" dirty="0">
                <a:cs typeface="Calibri"/>
              </a:rPr>
              <a:t> </a:t>
            </a:r>
            <a:r>
              <a:rPr lang="en-US" b="1" dirty="0" err="1">
                <a:cs typeface="Calibri"/>
              </a:rPr>
              <a:t>aussi</a:t>
            </a:r>
            <a:r>
              <a:rPr lang="en-US" b="1" dirty="0">
                <a:cs typeface="Calibri"/>
              </a:rPr>
              <a:t> </a:t>
            </a:r>
            <a:r>
              <a:rPr lang="en-US" b="1" dirty="0" err="1">
                <a:cs typeface="Calibri"/>
              </a:rPr>
              <a:t>utiliser</a:t>
            </a:r>
            <a:r>
              <a:rPr lang="en-US" b="1" dirty="0">
                <a:cs typeface="Calibri"/>
              </a:rPr>
              <a:t> le </a:t>
            </a:r>
            <a:r>
              <a:rPr lang="en-US" b="1" dirty="0" err="1">
                <a:cs typeface="Calibri"/>
              </a:rPr>
              <a:t>destructuring</a:t>
            </a:r>
            <a:r>
              <a:rPr lang="en-US" b="1" dirty="0">
                <a:cs typeface="Calibri"/>
              </a:rPr>
              <a:t> dans </a:t>
            </a:r>
            <a:r>
              <a:rPr lang="en-US" b="1" dirty="0" err="1">
                <a:cs typeface="Calibri"/>
              </a:rPr>
              <a:t>une</a:t>
            </a:r>
            <a:r>
              <a:rPr lang="en-US" b="1" dirty="0">
                <a:cs typeface="Calibri"/>
              </a:rPr>
              <a:t> </a:t>
            </a:r>
            <a:r>
              <a:rPr lang="en-US" b="1" dirty="0" err="1">
                <a:cs typeface="Calibri"/>
              </a:rPr>
              <a:t>déclaration</a:t>
            </a:r>
            <a:r>
              <a:rPr lang="en-US" b="1" dirty="0">
                <a:cs typeface="Calibri"/>
              </a:rPr>
              <a:t> </a:t>
            </a:r>
            <a:r>
              <a:rPr lang="en-US" b="1" dirty="0" err="1">
                <a:cs typeface="Calibri"/>
              </a:rPr>
              <a:t>d'une</a:t>
            </a:r>
            <a:r>
              <a:rPr lang="en-US" b="1" dirty="0">
                <a:cs typeface="Calibri"/>
              </a:rPr>
              <a:t> </a:t>
            </a:r>
            <a:r>
              <a:rPr lang="en-US" b="1" dirty="0" err="1">
                <a:cs typeface="Calibri"/>
              </a:rPr>
              <a:t>fonction</a:t>
            </a:r>
            <a:r>
              <a:rPr lang="en-US" b="1" dirty="0">
                <a:cs typeface="Calibri"/>
              </a:rPr>
              <a:t> </a:t>
            </a:r>
          </a:p>
          <a:p>
            <a:endParaRPr lang="en-US" dirty="0">
              <a:cs typeface="Calibri"/>
            </a:endParaRPr>
          </a:p>
          <a:p>
            <a:r>
              <a:rPr lang="en-US" dirty="0">
                <a:cs typeface="Calibri"/>
              </a:rPr>
              <a:t> </a:t>
            </a:r>
            <a:r>
              <a:rPr lang="en-US" dirty="0"/>
              <a:t>function </a:t>
            </a:r>
            <a:r>
              <a:rPr lang="en-US" dirty="0" err="1"/>
              <a:t>myFunction</a:t>
            </a:r>
            <a:r>
              <a:rPr lang="en-US" dirty="0"/>
              <a:t>({ title, text }) {</a:t>
            </a:r>
            <a:endParaRPr lang="en-US" dirty="0">
              <a:cs typeface="Calibri"/>
            </a:endParaRPr>
          </a:p>
          <a:p>
            <a:r>
              <a:rPr lang="en-US" dirty="0"/>
              <a:t>console.log(`${title}": "${text}`);</a:t>
            </a:r>
            <a:endParaRPr lang="en-US" dirty="0">
              <a:cs typeface="Calibri"/>
            </a:endParaRPr>
          </a:p>
          <a:p>
            <a:r>
              <a:rPr lang="en-US" dirty="0"/>
              <a:t>}</a:t>
            </a:r>
            <a:endParaRPr lang="en-US" dirty="0">
              <a:cs typeface="Calibri"/>
            </a:endParaRPr>
          </a:p>
          <a:p>
            <a:r>
              <a:rPr lang="en-US" dirty="0" err="1"/>
              <a:t>myFunction</a:t>
            </a:r>
            <a:r>
              <a:rPr lang="en-US" dirty="0"/>
              <a:t>({ title: "foo", text: "bar"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14</a:t>
            </a:fld>
            <a:endParaRPr lang="fr-FR"/>
          </a:p>
        </p:txBody>
      </p:sp>
    </p:spTree>
    <p:extLst>
      <p:ext uri="{BB962C8B-B14F-4D97-AF65-F5344CB8AC3E}">
        <p14:creationId xmlns:p14="http://schemas.microsoft.com/office/powerpoint/2010/main" val="1684453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100</a:t>
            </a:fld>
            <a:endParaRPr lang="fr-FR"/>
          </a:p>
        </p:txBody>
      </p:sp>
    </p:spTree>
    <p:extLst>
      <p:ext uri="{BB962C8B-B14F-4D97-AF65-F5344CB8AC3E}">
        <p14:creationId xmlns:p14="http://schemas.microsoft.com/office/powerpoint/2010/main" val="2003382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101</a:t>
            </a:fld>
            <a:endParaRPr lang="fr-FR"/>
          </a:p>
        </p:txBody>
      </p:sp>
    </p:spTree>
    <p:extLst>
      <p:ext uri="{BB962C8B-B14F-4D97-AF65-F5344CB8AC3E}">
        <p14:creationId xmlns:p14="http://schemas.microsoft.com/office/powerpoint/2010/main" val="31921643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préparé de ce que nous avons besoin pour l’état du composant ainsi que ses propriété. </a:t>
            </a:r>
          </a:p>
          <a:p>
            <a:endParaRPr lang="fr-FR" dirty="0"/>
          </a:p>
          <a:p>
            <a:r>
              <a:rPr lang="fr-FR" dirty="0"/>
              <a:t>Notre composant </a:t>
            </a:r>
            <a:r>
              <a:rPr lang="fr-FR" dirty="0" err="1"/>
              <a:t>React</a:t>
            </a:r>
            <a:r>
              <a:rPr lang="fr-FR" dirty="0"/>
              <a:t> est prêt à être monté dans le DOM du browser.</a:t>
            </a:r>
          </a:p>
          <a:p>
            <a:endParaRPr lang="fr-FR" dirty="0"/>
          </a:p>
          <a:p>
            <a:r>
              <a:rPr lang="fr-FR" dirty="0"/>
              <a:t>Cette phase, donne deux méthodes de </a:t>
            </a:r>
            <a:r>
              <a:rPr lang="fr-FR" dirty="0" err="1"/>
              <a:t>hook</a:t>
            </a:r>
            <a:r>
              <a:rPr lang="fr-FR" dirty="0"/>
              <a:t> pour gérer de façon bas niveau le composant avant et après le montage dans le DOM</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102</a:t>
            </a:fld>
            <a:endParaRPr lang="fr-FR"/>
          </a:p>
        </p:txBody>
      </p:sp>
    </p:spTree>
    <p:extLst>
      <p:ext uri="{BB962C8B-B14F-4D97-AF65-F5344CB8AC3E}">
        <p14:creationId xmlns:p14="http://schemas.microsoft.com/office/powerpoint/2010/main" val="39962176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103</a:t>
            </a:fld>
            <a:endParaRPr lang="fr-FR"/>
          </a:p>
        </p:txBody>
      </p:sp>
    </p:spTree>
    <p:extLst>
      <p:ext uri="{BB962C8B-B14F-4D97-AF65-F5344CB8AC3E}">
        <p14:creationId xmlns:p14="http://schemas.microsoft.com/office/powerpoint/2010/main" val="22806760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Cet exemple est l’un des cas où je voudrais rendre le composant uniquement lorsque le statut des accessoires change.</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104</a:t>
            </a:fld>
            <a:endParaRPr lang="fr-FR"/>
          </a:p>
        </p:txBody>
      </p:sp>
    </p:spTree>
    <p:extLst>
      <p:ext uri="{BB962C8B-B14F-4D97-AF65-F5344CB8AC3E}">
        <p14:creationId xmlns:p14="http://schemas.microsoft.com/office/powerpoint/2010/main" val="33664052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componentWillUpdate</a:t>
            </a:r>
            <a:r>
              <a:rPr lang="fr-FR" dirty="0"/>
              <a:t> est similaire à la méthode </a:t>
            </a:r>
            <a:r>
              <a:rPr lang="fr-FR" dirty="0" err="1"/>
              <a:t>componentWillMount</a:t>
            </a:r>
            <a:r>
              <a:rPr lang="fr-FR" dirty="0"/>
              <a:t>. </a:t>
            </a:r>
          </a:p>
          <a:p>
            <a:endParaRPr lang="fr-FR" dirty="0"/>
          </a:p>
          <a:p>
            <a:r>
              <a:rPr lang="fr-FR" dirty="0"/>
              <a:t>Préparation pour le prochain rendu.</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105</a:t>
            </a:fld>
            <a:endParaRPr lang="fr-FR"/>
          </a:p>
        </p:txBody>
      </p:sp>
    </p:spTree>
    <p:extLst>
      <p:ext uri="{BB962C8B-B14F-4D97-AF65-F5344CB8AC3E}">
        <p14:creationId xmlns:p14="http://schemas.microsoft.com/office/powerpoint/2010/main" val="4169595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reste de ses méthodes sont exactement les mêmes que précédemment mais pour la gestion des states. </a:t>
            </a:r>
          </a:p>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106</a:t>
            </a:fld>
            <a:endParaRPr lang="fr-FR"/>
          </a:p>
        </p:txBody>
      </p:sp>
    </p:spTree>
    <p:extLst>
      <p:ext uri="{BB962C8B-B14F-4D97-AF65-F5344CB8AC3E}">
        <p14:creationId xmlns:p14="http://schemas.microsoft.com/office/powerpoint/2010/main" val="10897947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107</a:t>
            </a:fld>
            <a:endParaRPr lang="fr-FR"/>
          </a:p>
        </p:txBody>
      </p:sp>
    </p:spTree>
    <p:extLst>
      <p:ext uri="{BB962C8B-B14F-4D97-AF65-F5344CB8AC3E}">
        <p14:creationId xmlns:p14="http://schemas.microsoft.com/office/powerpoint/2010/main" val="1057255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108</a:t>
            </a:fld>
            <a:endParaRPr lang="fr-FR"/>
          </a:p>
        </p:txBody>
      </p:sp>
    </p:spTree>
    <p:extLst>
      <p:ext uri="{BB962C8B-B14F-4D97-AF65-F5344CB8AC3E}">
        <p14:creationId xmlns:p14="http://schemas.microsoft.com/office/powerpoint/2010/main" val="19010325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109</a:t>
            </a:fld>
            <a:endParaRPr lang="fr-FR"/>
          </a:p>
        </p:txBody>
      </p:sp>
    </p:spTree>
    <p:extLst>
      <p:ext uri="{BB962C8B-B14F-4D97-AF65-F5344CB8AC3E}">
        <p14:creationId xmlns:p14="http://schemas.microsoft.com/office/powerpoint/2010/main" val="328498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cs typeface="Calibri"/>
              </a:rPr>
              <a:t>Montrer</a:t>
            </a:r>
            <a:r>
              <a:rPr lang="en-US" dirty="0">
                <a:cs typeface="Calibri"/>
              </a:rPr>
              <a:t> </a:t>
            </a:r>
            <a:r>
              <a:rPr lang="en-US" dirty="0" err="1">
                <a:cs typeface="Calibri"/>
              </a:rPr>
              <a:t>l'exemple</a:t>
            </a:r>
            <a:r>
              <a:rPr lang="en-US" dirty="0">
                <a:cs typeface="Calibri"/>
              </a:rPr>
              <a:t> </a:t>
            </a:r>
            <a:r>
              <a:rPr lang="en-US" dirty="0" err="1">
                <a:cs typeface="Calibri"/>
              </a:rPr>
              <a:t>directement</a:t>
            </a:r>
            <a:r>
              <a:rPr lang="en-US" dirty="0">
                <a:cs typeface="Calibri"/>
              </a:rPr>
              <a:t> dans chrome. </a:t>
            </a:r>
          </a:p>
          <a:p>
            <a:endParaRPr lang="en-US" dirty="0">
              <a:cs typeface="Calibri"/>
            </a:endParaRPr>
          </a:p>
          <a:p>
            <a:r>
              <a:rPr lang="en-US" dirty="0" err="1">
                <a:cs typeface="Calibri"/>
              </a:rPr>
              <a:t>C'est</a:t>
            </a:r>
            <a:r>
              <a:rPr lang="en-US" dirty="0">
                <a:cs typeface="Calibri"/>
              </a:rPr>
              <a:t> plus visible pour </a:t>
            </a:r>
            <a:r>
              <a:rPr lang="en-US" dirty="0" err="1">
                <a:cs typeface="Calibri"/>
              </a:rPr>
              <a:t>naviguer</a:t>
            </a:r>
            <a:r>
              <a:rPr lang="en-US" dirty="0">
                <a:cs typeface="Calibri"/>
              </a:rPr>
              <a:t> entre les prototypes.</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18</a:t>
            </a:fld>
            <a:endParaRPr lang="fr-FR"/>
          </a:p>
        </p:txBody>
      </p:sp>
    </p:spTree>
    <p:extLst>
      <p:ext uri="{BB962C8B-B14F-4D97-AF65-F5344CB8AC3E}">
        <p14:creationId xmlns:p14="http://schemas.microsoft.com/office/powerpoint/2010/main" val="15998864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110</a:t>
            </a:fld>
            <a:endParaRPr lang="fr-FR"/>
          </a:p>
        </p:txBody>
      </p:sp>
    </p:spTree>
    <p:extLst>
      <p:ext uri="{BB962C8B-B14F-4D97-AF65-F5344CB8AC3E}">
        <p14:creationId xmlns:p14="http://schemas.microsoft.com/office/powerpoint/2010/main" val="12951681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111</a:t>
            </a:fld>
            <a:endParaRPr lang="fr-FR"/>
          </a:p>
        </p:txBody>
      </p:sp>
    </p:spTree>
    <p:extLst>
      <p:ext uri="{BB962C8B-B14F-4D97-AF65-F5344CB8AC3E}">
        <p14:creationId xmlns:p14="http://schemas.microsoft.com/office/powerpoint/2010/main" val="37469054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112</a:t>
            </a:fld>
            <a:endParaRPr lang="fr-FR"/>
          </a:p>
        </p:txBody>
      </p:sp>
    </p:spTree>
    <p:extLst>
      <p:ext uri="{BB962C8B-B14F-4D97-AF65-F5344CB8AC3E}">
        <p14:creationId xmlns:p14="http://schemas.microsoft.com/office/powerpoint/2010/main" val="2159559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113</a:t>
            </a:fld>
            <a:endParaRPr lang="fr-FR"/>
          </a:p>
        </p:txBody>
      </p:sp>
    </p:spTree>
    <p:extLst>
      <p:ext uri="{BB962C8B-B14F-4D97-AF65-F5344CB8AC3E}">
        <p14:creationId xmlns:p14="http://schemas.microsoft.com/office/powerpoint/2010/main" val="38257751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114</a:t>
            </a:fld>
            <a:endParaRPr lang="fr-FR"/>
          </a:p>
        </p:txBody>
      </p:sp>
    </p:spTree>
    <p:extLst>
      <p:ext uri="{BB962C8B-B14F-4D97-AF65-F5344CB8AC3E}">
        <p14:creationId xmlns:p14="http://schemas.microsoft.com/office/powerpoint/2010/main" val="5512669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115</a:t>
            </a:fld>
            <a:endParaRPr lang="fr-FR"/>
          </a:p>
        </p:txBody>
      </p:sp>
    </p:spTree>
    <p:extLst>
      <p:ext uri="{BB962C8B-B14F-4D97-AF65-F5344CB8AC3E}">
        <p14:creationId xmlns:p14="http://schemas.microsoft.com/office/powerpoint/2010/main" val="38341245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116</a:t>
            </a:fld>
            <a:endParaRPr lang="fr-FR"/>
          </a:p>
        </p:txBody>
      </p:sp>
    </p:spTree>
    <p:extLst>
      <p:ext uri="{BB962C8B-B14F-4D97-AF65-F5344CB8AC3E}">
        <p14:creationId xmlns:p14="http://schemas.microsoft.com/office/powerpoint/2010/main" val="26315203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117</a:t>
            </a:fld>
            <a:endParaRPr lang="fr-FR"/>
          </a:p>
        </p:txBody>
      </p:sp>
    </p:spTree>
    <p:extLst>
      <p:ext uri="{BB962C8B-B14F-4D97-AF65-F5344CB8AC3E}">
        <p14:creationId xmlns:p14="http://schemas.microsoft.com/office/powerpoint/2010/main" val="6188932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118</a:t>
            </a:fld>
            <a:endParaRPr lang="fr-FR"/>
          </a:p>
        </p:txBody>
      </p:sp>
    </p:spTree>
    <p:extLst>
      <p:ext uri="{BB962C8B-B14F-4D97-AF65-F5344CB8AC3E}">
        <p14:creationId xmlns:p14="http://schemas.microsoft.com/office/powerpoint/2010/main" val="15001094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119</a:t>
            </a:fld>
            <a:endParaRPr lang="fr-FR"/>
          </a:p>
        </p:txBody>
      </p:sp>
    </p:spTree>
    <p:extLst>
      <p:ext uri="{BB962C8B-B14F-4D97-AF65-F5344CB8AC3E}">
        <p14:creationId xmlns:p14="http://schemas.microsoft.com/office/powerpoint/2010/main" val="142010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35738-55A7-4A08-8CBA-7077DDEDDB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594D3CC-1545-4B65-A67B-780F51CF2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F1EDD49-742A-4050-AF3F-B0FDED4C1E8D}"/>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6248B385-311A-414B-904D-630E739926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675896-FE15-4274-BC24-0963A81E7A9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191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4505E-E0D8-4C57-8F86-5DB2D7243B5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4018837-DA17-4C99-8A69-2C50F93849CA}"/>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42900D-B3CF-4773-9499-38226141A8B7}"/>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125236AB-7A5D-4C2B-95F9-D1859D670A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EA854C3-B140-4537-AFE6-09DD82F4EEA6}"/>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042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F39BA8-16B8-4A9C-A4BD-AE3600A0F4E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8AE3690-1AA6-4A5C-8D34-6619914C9E22}"/>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0DC369-BF98-4B6C-8453-20B134CDBBBE}"/>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A5D4FEE2-5E19-4758-8E8E-423B1420F58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3FD6B1-4784-4872-839C-83D6935B52D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6250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E26E8F-F747-4D66-B567-C847BCF78342}"/>
              </a:ext>
            </a:extLst>
          </p:cNvPr>
          <p:cNvSpPr/>
          <p:nvPr/>
        </p:nvSpPr>
        <p:spPr>
          <a:xfrm rot="5400000" flipH="1">
            <a:off x="9388250" y="4074330"/>
            <a:ext cx="676174" cy="4891165"/>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36685897-A94A-4B62-B0D1-56C9FCA956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6E3A890-472E-4867-8C2C-02CE3B994CD4}"/>
              </a:ext>
            </a:extLst>
          </p:cNvPr>
          <p:cNvSpPr/>
          <p:nvPr/>
        </p:nvSpPr>
        <p:spPr>
          <a:xfrm rot="16200000">
            <a:off x="1846552" y="4325351"/>
            <a:ext cx="676175" cy="4389120"/>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6247D456-ABE0-4583-BAD1-DB2D940A7D0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6D02F9F7-7751-40D7-95A2-057F2A77E0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95F39CF4-F9C6-47D3-9D24-45F1BBCC6993}"/>
              </a:ext>
            </a:extLst>
          </p:cNvPr>
          <p:cNvGrpSpPr/>
          <p:nvPr userDrawn="1"/>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9DEF5A8F-E57C-436A-AC08-A9A29DD2D765}"/>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C85E3048-2C9F-485B-A93A-304EC1E5129A}"/>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BA0BB56E-7B0E-4A9B-A67C-2DBD40137F15}"/>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6F1F6433-BA1B-4C6E-9740-39CEEF4B1105}"/>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2D5C2B9E-8EE5-45D1-9944-351EE5CB461C}"/>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9ED6D58D-4415-4693-A07E-EA879AB23C2B}"/>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6FF432A-A327-4F2F-928F-9D0153574DE7}"/>
                </a:ext>
              </a:extLst>
            </p:cNvPr>
            <p:cNvSpPr/>
            <p:nvPr/>
          </p:nvSpPr>
          <p:spPr>
            <a:xfrm rot="17995298">
              <a:off x="4729114" y="4363699"/>
              <a:ext cx="1916059" cy="997804"/>
            </a:xfrm>
            <a:prstGeom prst="mathMinus">
              <a:avLst/>
            </a:prstGeom>
            <a:solidFill>
              <a:srgbClr val="007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0553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53D248-AA15-4ED6-A972-67D003214D3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8F7C17F-8261-449F-976F-71F68E71BA4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B7A7A41-777C-4AF5-8C08-F6BD9C07D697}"/>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35015A79-A425-4808-AD17-06F17C7B90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BC0B1F3-BA05-4278-81C5-9D094BB8D6C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89529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6A980-3BFC-4519-89B3-F6823766847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603E5A1-FA09-40EB-8BD2-21C7BDEE5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0954590-3831-484D-AB36-B237E966A326}"/>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AF9F54E0-F78A-4CD6-BF51-2E69A9778A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C16908-7E41-4B1D-A355-D66E67FCE839}"/>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88427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BA3DF0-8850-47AE-B1F0-412A44B312E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8E1385E-2713-44B4-8C62-DAFA576B15CC}"/>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326FAB6-626D-4E27-9E65-E857F3E90B26}"/>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D48D90D-731E-4F8E-B47A-AC1E6D0D80C8}"/>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6" name="Espace réservé du pied de page 5">
            <a:extLst>
              <a:ext uri="{FF2B5EF4-FFF2-40B4-BE49-F238E27FC236}">
                <a16:creationId xmlns:a16="http://schemas.microsoft.com/office/drawing/2014/main" id="{B5A1AA21-8040-47BB-A88F-0B6BEDF41F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0414704-BC3C-4CB3-AB0F-A4C3661EA732}"/>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131915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05430-1746-4BFE-AB5C-406CC8DB1F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6FFEB0B-AC1A-4180-910F-E17521C17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D64A9089-5E20-4ADE-8A22-6BC96718940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DF50D6-88E2-4DAB-A59B-27EBA34A5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44C58B8-CE4A-4A92-8206-FA36FA59DB7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5F7BF7D-1ACA-4777-A6F7-D88F89B54681}"/>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8" name="Espace réservé du pied de page 7">
            <a:extLst>
              <a:ext uri="{FF2B5EF4-FFF2-40B4-BE49-F238E27FC236}">
                <a16:creationId xmlns:a16="http://schemas.microsoft.com/office/drawing/2014/main" id="{427CA4A1-9CC7-4CE9-BEE8-04AF67DB479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4A9F0AE-B8B5-442A-9E7E-5311F571257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4926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E715C4-AB1B-42C2-AEE0-8A66BFC7DFE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01FC6-4369-4D7F-AD7B-835E8D9550D7}"/>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4" name="Espace réservé du pied de page 3">
            <a:extLst>
              <a:ext uri="{FF2B5EF4-FFF2-40B4-BE49-F238E27FC236}">
                <a16:creationId xmlns:a16="http://schemas.microsoft.com/office/drawing/2014/main" id="{551A5F58-C297-4E99-90D5-FC6204BAF96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9CF0EA4-17C7-44C8-9EC5-89A63D85050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72732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03C6F1-A26D-427B-898E-2BBB70E1C72A}"/>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3" name="Espace réservé du pied de page 2">
            <a:extLst>
              <a:ext uri="{FF2B5EF4-FFF2-40B4-BE49-F238E27FC236}">
                <a16:creationId xmlns:a16="http://schemas.microsoft.com/office/drawing/2014/main" id="{8217D727-59BB-4380-9294-6A50E0AAC5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E53E9D3-1F2A-4E29-A2AF-09F641A5ADA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8644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7805C9-0B38-44C4-8931-48A0047F1EB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AFF2-C625-4EDF-BBB6-69FB975B6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10F422A-747A-44E1-B3EA-B52788A5B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AFB8B2F-D178-4987-824F-31549C87F20E}"/>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6" name="Espace réservé du pied de page 5">
            <a:extLst>
              <a:ext uri="{FF2B5EF4-FFF2-40B4-BE49-F238E27FC236}">
                <a16:creationId xmlns:a16="http://schemas.microsoft.com/office/drawing/2014/main" id="{DD83B3BD-174C-4FD9-B387-4A394F9E25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84D497F-41F5-47E5-A2C6-8DA1DC1CAA43}"/>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533671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16A6D-BC91-4521-8434-2E536C1DEE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3D38B1-7FCE-467D-8AC7-8D34E858A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ECE3EDB-6C88-4CB3-9BAE-55C826799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931539A-5885-4DB5-8394-B1A82701E68E}"/>
              </a:ext>
            </a:extLst>
          </p:cNvPr>
          <p:cNvSpPr>
            <a:spLocks noGrp="1"/>
          </p:cNvSpPr>
          <p:nvPr>
            <p:ph type="dt" sz="half" idx="10"/>
          </p:nvPr>
        </p:nvSpPr>
        <p:spPr/>
        <p:txBody>
          <a:bodyPr/>
          <a:lstStyle/>
          <a:p>
            <a:fld id="{8E83EE6A-C587-4E82-88FE-8373690E3592}" type="datetimeFigureOut">
              <a:rPr lang="fr-FR" smtClean="0"/>
              <a:t>18/09/2020</a:t>
            </a:fld>
            <a:endParaRPr lang="fr-FR"/>
          </a:p>
        </p:txBody>
      </p:sp>
      <p:sp>
        <p:nvSpPr>
          <p:cNvPr id="6" name="Espace réservé du pied de page 5">
            <a:extLst>
              <a:ext uri="{FF2B5EF4-FFF2-40B4-BE49-F238E27FC236}">
                <a16:creationId xmlns:a16="http://schemas.microsoft.com/office/drawing/2014/main" id="{64658EA6-3280-4159-B186-1FD088AC5C7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395DAA3-E965-4FBD-9403-9AB7794B601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412989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C96C0F-FC6B-4D7F-8396-68D55E989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6CD2D9-30F0-4236-9147-E0F5F819F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679E0C-747F-454F-A3A7-61720C591A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3EE6A-C587-4E82-88FE-8373690E3592}" type="datetimeFigureOut">
              <a:rPr lang="fr-FR" smtClean="0"/>
              <a:t>18/09/2020</a:t>
            </a:fld>
            <a:endParaRPr lang="fr-FR"/>
          </a:p>
        </p:txBody>
      </p:sp>
      <p:sp>
        <p:nvSpPr>
          <p:cNvPr id="5" name="Espace réservé du pied de page 4">
            <a:extLst>
              <a:ext uri="{FF2B5EF4-FFF2-40B4-BE49-F238E27FC236}">
                <a16:creationId xmlns:a16="http://schemas.microsoft.com/office/drawing/2014/main" id="{BCCD707C-E9E3-4364-AB16-5B28811D30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CD30928-C34A-4AD2-A165-B574F128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F6489-E2AB-479E-8D98-A64FB565D510}" type="slidenum">
              <a:rPr lang="fr-FR" smtClean="0"/>
              <a:t>‹N°›</a:t>
            </a:fld>
            <a:endParaRPr lang="fr-FR"/>
          </a:p>
        </p:txBody>
      </p:sp>
    </p:spTree>
    <p:extLst>
      <p:ext uri="{BB962C8B-B14F-4D97-AF65-F5344CB8AC3E}">
        <p14:creationId xmlns:p14="http://schemas.microsoft.com/office/powerpoint/2010/main" val="3437760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image" Target="../media/image14.png"/><Relationship Id="rId5" Type="http://schemas.openxmlformats.org/officeDocument/2006/relationships/image" Target="../media/image37.png"/><Relationship Id="rId4" Type="http://schemas.openxmlformats.org/officeDocument/2006/relationships/notesSlide" Target="../notesSlides/notesSlide88.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gif"/><Relationship Id="rId1" Type="http://schemas.microsoft.com/office/2007/relationships/media" Target="../media/media4.gif"/><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notesSlide" Target="../notesSlides/notesSlide100.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48.gif"/></Relationships>
</file>

<file path=ppt/slides/_rels/slide1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6.jpe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33.png"/></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llipse 34">
            <a:extLst>
              <a:ext uri="{FF2B5EF4-FFF2-40B4-BE49-F238E27FC236}">
                <a16:creationId xmlns:a16="http://schemas.microsoft.com/office/drawing/2014/main" id="{F6D73BAA-768A-4211-A1CA-585CE955EDB2}"/>
              </a:ext>
            </a:extLst>
          </p:cNvPr>
          <p:cNvSpPr/>
          <p:nvPr/>
        </p:nvSpPr>
        <p:spPr>
          <a:xfrm>
            <a:off x="10434955" y="3310040"/>
            <a:ext cx="1339850" cy="145817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e 9">
            <a:extLst>
              <a:ext uri="{FF2B5EF4-FFF2-40B4-BE49-F238E27FC236}">
                <a16:creationId xmlns:a16="http://schemas.microsoft.com/office/drawing/2014/main" id="{8DC87BD3-4048-48BF-B387-889E711F8C26}"/>
              </a:ext>
            </a:extLst>
          </p:cNvPr>
          <p:cNvGrpSpPr/>
          <p:nvPr/>
        </p:nvGrpSpPr>
        <p:grpSpPr>
          <a:xfrm>
            <a:off x="9357360" y="0"/>
            <a:ext cx="762000" cy="4389120"/>
            <a:chOff x="8524240" y="0"/>
            <a:chExt cx="762000" cy="4389120"/>
          </a:xfrm>
        </p:grpSpPr>
        <p:sp>
          <p:nvSpPr>
            <p:cNvPr id="6" name="Rectangle 5">
              <a:extLst>
                <a:ext uri="{FF2B5EF4-FFF2-40B4-BE49-F238E27FC236}">
                  <a16:creationId xmlns:a16="http://schemas.microsoft.com/office/drawing/2014/main" id="{48E2E0F9-5EE1-4457-AE60-0D17DD0B9250}"/>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riangle rectangle 8">
              <a:extLst>
                <a:ext uri="{FF2B5EF4-FFF2-40B4-BE49-F238E27FC236}">
                  <a16:creationId xmlns:a16="http://schemas.microsoft.com/office/drawing/2014/main" id="{7168729B-6DBE-46BF-9B31-F6B594249A86}"/>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 name="Groupe 14">
            <a:extLst>
              <a:ext uri="{FF2B5EF4-FFF2-40B4-BE49-F238E27FC236}">
                <a16:creationId xmlns:a16="http://schemas.microsoft.com/office/drawing/2014/main" id="{D69AE3E7-B60B-4593-A667-CB57F657411B}"/>
              </a:ext>
            </a:extLst>
          </p:cNvPr>
          <p:cNvGrpSpPr/>
          <p:nvPr/>
        </p:nvGrpSpPr>
        <p:grpSpPr>
          <a:xfrm>
            <a:off x="10119360" y="-1"/>
            <a:ext cx="762000" cy="3196906"/>
            <a:chOff x="8239760" y="0"/>
            <a:chExt cx="762000" cy="2326640"/>
          </a:xfrm>
        </p:grpSpPr>
        <p:sp>
          <p:nvSpPr>
            <p:cNvPr id="16" name="Rectangle 15">
              <a:extLst>
                <a:ext uri="{FF2B5EF4-FFF2-40B4-BE49-F238E27FC236}">
                  <a16:creationId xmlns:a16="http://schemas.microsoft.com/office/drawing/2014/main" id="{D2373A93-81F3-4ED8-AAD2-56A3B913D2DE}"/>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Triangle rectangle 16">
              <a:extLst>
                <a:ext uri="{FF2B5EF4-FFF2-40B4-BE49-F238E27FC236}">
                  <a16:creationId xmlns:a16="http://schemas.microsoft.com/office/drawing/2014/main" id="{DEBAC500-87D5-462D-B7A6-4C1C5ECDAEC4}"/>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4" name="Groupe 13">
            <a:extLst>
              <a:ext uri="{FF2B5EF4-FFF2-40B4-BE49-F238E27FC236}">
                <a16:creationId xmlns:a16="http://schemas.microsoft.com/office/drawing/2014/main" id="{82DB6E6A-2EBF-4E73-8231-C018DA714F1F}"/>
              </a:ext>
            </a:extLst>
          </p:cNvPr>
          <p:cNvGrpSpPr/>
          <p:nvPr/>
        </p:nvGrpSpPr>
        <p:grpSpPr>
          <a:xfrm>
            <a:off x="8595360" y="0"/>
            <a:ext cx="762000" cy="2326640"/>
            <a:chOff x="8239760" y="0"/>
            <a:chExt cx="762000" cy="2326640"/>
          </a:xfrm>
        </p:grpSpPr>
        <p:sp>
          <p:nvSpPr>
            <p:cNvPr id="12" name="Rectangle 11">
              <a:extLst>
                <a:ext uri="{FF2B5EF4-FFF2-40B4-BE49-F238E27FC236}">
                  <a16:creationId xmlns:a16="http://schemas.microsoft.com/office/drawing/2014/main" id="{2E2EF5BB-E6BC-48F7-B2FC-084267F09C3F}"/>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riangle rectangle 12">
              <a:extLst>
                <a:ext uri="{FF2B5EF4-FFF2-40B4-BE49-F238E27FC236}">
                  <a16:creationId xmlns:a16="http://schemas.microsoft.com/office/drawing/2014/main" id="{B159534E-279B-4E84-B478-930E5FCE0232}"/>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 name="Image 18">
            <a:extLst>
              <a:ext uri="{FF2B5EF4-FFF2-40B4-BE49-F238E27FC236}">
                <a16:creationId xmlns:a16="http://schemas.microsoft.com/office/drawing/2014/main" id="{F9E365BE-CD70-452B-8C8A-614B6CB3A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740" y="972920"/>
            <a:ext cx="3225800" cy="3225800"/>
          </a:xfrm>
          <a:prstGeom prst="rect">
            <a:avLst/>
          </a:prstGeom>
        </p:spPr>
      </p:pic>
      <p:sp>
        <p:nvSpPr>
          <p:cNvPr id="20" name="ZoneTexte 19">
            <a:extLst>
              <a:ext uri="{FF2B5EF4-FFF2-40B4-BE49-F238E27FC236}">
                <a16:creationId xmlns:a16="http://schemas.microsoft.com/office/drawing/2014/main" id="{20BEED3D-7F94-424F-ACD4-2A22F3B10590}"/>
              </a:ext>
            </a:extLst>
          </p:cNvPr>
          <p:cNvSpPr txBox="1"/>
          <p:nvPr/>
        </p:nvSpPr>
        <p:spPr>
          <a:xfrm>
            <a:off x="2118360" y="4501624"/>
            <a:ext cx="7620000" cy="1323439"/>
          </a:xfrm>
          <a:prstGeom prst="rect">
            <a:avLst/>
          </a:prstGeom>
          <a:noFill/>
          <a:effectLst>
            <a:outerShdw blurRad="50800" dist="38100" dir="18900000" algn="bl" rotWithShape="0">
              <a:prstClr val="black">
                <a:alpha val="40000"/>
              </a:prstClr>
            </a:outerShdw>
          </a:effectLst>
        </p:spPr>
        <p:txBody>
          <a:bodyPr wrap="square" rtlCol="0">
            <a:spAutoFit/>
          </a:bodyPr>
          <a:lstStyle/>
          <a:p>
            <a:pPr algn="ctr"/>
            <a:r>
              <a:rPr lang="fr-FR" sz="8000" dirty="0" err="1">
                <a:latin typeface="Segoe UI" panose="020B0502040204020203" pitchFamily="34" charset="0"/>
                <a:cs typeface="Segoe UI" panose="020B0502040204020203" pitchFamily="34" charset="0"/>
              </a:rPr>
              <a:t>React</a:t>
            </a:r>
            <a:r>
              <a:rPr lang="fr-FR" sz="8000" dirty="0">
                <a:latin typeface="Segoe UI" panose="020B0502040204020203" pitchFamily="34" charset="0"/>
                <a:cs typeface="Segoe UI" panose="020B0502040204020203" pitchFamily="34" charset="0"/>
              </a:rPr>
              <a:t> JS </a:t>
            </a:r>
          </a:p>
        </p:txBody>
      </p:sp>
      <p:grpSp>
        <p:nvGrpSpPr>
          <p:cNvPr id="21" name="Groupe 20">
            <a:extLst>
              <a:ext uri="{FF2B5EF4-FFF2-40B4-BE49-F238E27FC236}">
                <a16:creationId xmlns:a16="http://schemas.microsoft.com/office/drawing/2014/main" id="{47DFDB9D-2D2A-492A-AA23-D1F06B01987E}"/>
              </a:ext>
            </a:extLst>
          </p:cNvPr>
          <p:cNvGrpSpPr/>
          <p:nvPr/>
        </p:nvGrpSpPr>
        <p:grpSpPr>
          <a:xfrm rot="10800000">
            <a:off x="111760" y="4531360"/>
            <a:ext cx="762000" cy="2326640"/>
            <a:chOff x="8239760" y="0"/>
            <a:chExt cx="762000" cy="2326640"/>
          </a:xfrm>
        </p:grpSpPr>
        <p:sp>
          <p:nvSpPr>
            <p:cNvPr id="22" name="Rectangle 21">
              <a:extLst>
                <a:ext uri="{FF2B5EF4-FFF2-40B4-BE49-F238E27FC236}">
                  <a16:creationId xmlns:a16="http://schemas.microsoft.com/office/drawing/2014/main" id="{1C1CE48C-DFBE-4CB0-A1F5-B08C143310ED}"/>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rectangle 22">
              <a:extLst>
                <a:ext uri="{FF2B5EF4-FFF2-40B4-BE49-F238E27FC236}">
                  <a16:creationId xmlns:a16="http://schemas.microsoft.com/office/drawing/2014/main" id="{FBEBA111-FA87-4977-BB66-C45B21B42783}"/>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E234FF1B-82E6-4FE1-8FBD-429DD0909332}"/>
              </a:ext>
            </a:extLst>
          </p:cNvPr>
          <p:cNvGrpSpPr/>
          <p:nvPr/>
        </p:nvGrpSpPr>
        <p:grpSpPr>
          <a:xfrm rot="10800000">
            <a:off x="1031240" y="3791265"/>
            <a:ext cx="762000" cy="3073400"/>
            <a:chOff x="8524240" y="0"/>
            <a:chExt cx="762000" cy="4389120"/>
          </a:xfrm>
        </p:grpSpPr>
        <p:sp>
          <p:nvSpPr>
            <p:cNvPr id="25" name="Rectangle 24">
              <a:extLst>
                <a:ext uri="{FF2B5EF4-FFF2-40B4-BE49-F238E27FC236}">
                  <a16:creationId xmlns:a16="http://schemas.microsoft.com/office/drawing/2014/main" id="{E9EE124C-B99B-48E1-850C-26491074D925}"/>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1265741E-EF58-4DE7-A416-8DC9E8EA2FA1}"/>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Ellipse 30">
            <a:extLst>
              <a:ext uri="{FF2B5EF4-FFF2-40B4-BE49-F238E27FC236}">
                <a16:creationId xmlns:a16="http://schemas.microsoft.com/office/drawing/2014/main" id="{16B8A1FC-1EA8-494A-B797-CA1345A18F34}"/>
              </a:ext>
            </a:extLst>
          </p:cNvPr>
          <p:cNvSpPr/>
          <p:nvPr/>
        </p:nvSpPr>
        <p:spPr>
          <a:xfrm>
            <a:off x="609600" y="477520"/>
            <a:ext cx="1005840" cy="91440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C0977CA-44F2-41E6-BBA1-96FA26B68CDD}"/>
              </a:ext>
            </a:extLst>
          </p:cNvPr>
          <p:cNvSpPr/>
          <p:nvPr/>
        </p:nvSpPr>
        <p:spPr>
          <a:xfrm>
            <a:off x="1723390" y="1032937"/>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2F17A3EB-2928-4C6A-A43E-38662BBCD8A7}"/>
              </a:ext>
            </a:extLst>
          </p:cNvPr>
          <p:cNvSpPr/>
          <p:nvPr/>
        </p:nvSpPr>
        <p:spPr>
          <a:xfrm>
            <a:off x="3959860" y="2929372"/>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8C707C0C-4879-4B01-9D07-2A73EE9D40E9}"/>
              </a:ext>
            </a:extLst>
          </p:cNvPr>
          <p:cNvSpPr/>
          <p:nvPr/>
        </p:nvSpPr>
        <p:spPr>
          <a:xfrm>
            <a:off x="6934200" y="3015521"/>
            <a:ext cx="2308860" cy="2303028"/>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068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8349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Concaténation de chaine simple ou multiple.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453D68D5-E5A9-4728-A306-B7824E63BD8C}"/>
              </a:ext>
            </a:extLst>
          </p:cNvPr>
          <p:cNvSpPr txBox="1"/>
          <p:nvPr/>
        </p:nvSpPr>
        <p:spPr>
          <a:xfrm>
            <a:off x="2808911" y="2487956"/>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Plus rapide et concis. </a:t>
            </a:r>
          </a:p>
        </p:txBody>
      </p:sp>
      <p:sp>
        <p:nvSpPr>
          <p:cNvPr id="21" name="Hexagone 23">
            <a:extLst>
              <a:ext uri="{FF2B5EF4-FFF2-40B4-BE49-F238E27FC236}">
                <a16:creationId xmlns:a16="http://schemas.microsoft.com/office/drawing/2014/main" id="{9745DE0A-361D-462A-BED6-614A0D42CBE8}"/>
              </a:ext>
            </a:extLst>
          </p:cNvPr>
          <p:cNvSpPr/>
          <p:nvPr/>
        </p:nvSpPr>
        <p:spPr>
          <a:xfrm>
            <a:off x="603921" y="1528134"/>
            <a:ext cx="1658016" cy="170449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String interpolation</a:t>
            </a:r>
          </a:p>
        </p:txBody>
      </p:sp>
      <p:pic>
        <p:nvPicPr>
          <p:cNvPr id="23" name="Image 22">
            <a:extLst>
              <a:ext uri="{FF2B5EF4-FFF2-40B4-BE49-F238E27FC236}">
                <a16:creationId xmlns:a16="http://schemas.microsoft.com/office/drawing/2014/main" id="{8537B1A3-AF70-457C-AD22-AEF2DE515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A7FBC65-ACB6-4FB0-BBA4-79BBC1EC90B2}"/>
              </a:ext>
            </a:extLst>
          </p:cNvPr>
          <p:cNvSpPr/>
          <p:nvPr/>
        </p:nvSpPr>
        <p:spPr>
          <a:xfrm>
            <a:off x="735092" y="4439654"/>
            <a:ext cx="6096000" cy="1938992"/>
          </a:xfrm>
          <a:prstGeom prst="rect">
            <a:avLst/>
          </a:prstGeom>
        </p:spPr>
        <p:txBody>
          <a:bodyPr>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customer.name</a:t>
            </a:r>
            <a:r>
              <a:rPr lang="fr-FR" sz="2000" dirty="0">
                <a:solidFill>
                  <a:srgbClr val="0000FF"/>
                </a:solidFill>
                <a:latin typeface="Consolas" panose="020B0609020204030204" pitchFamily="49" charset="0"/>
              </a:rPr>
              <a:t>}</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82F163F0-2281-4E1D-A9D5-6E3E828A6191}"/>
              </a:ext>
            </a:extLst>
          </p:cNvPr>
          <p:cNvSpPr/>
          <p:nvPr/>
        </p:nvSpPr>
        <p:spPr>
          <a:xfrm>
            <a:off x="6831092" y="4439654"/>
            <a:ext cx="5340828" cy="224676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00"/>
                </a:solidFill>
                <a:latin typeface="Consolas" panose="020B0609020204030204" pitchFamily="49" charset="0"/>
              </a:rPr>
              <a:t> + customer.name ;</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8" name="Groupe 37">
            <a:extLst>
              <a:ext uri="{FF2B5EF4-FFF2-40B4-BE49-F238E27FC236}">
                <a16:creationId xmlns:a16="http://schemas.microsoft.com/office/drawing/2014/main" id="{4651FC44-B98E-48EC-BE5B-983AC51A0A0C}"/>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70CFF9D3-8D94-41AC-A8C4-2211B88ECF1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A9D072C-ADE4-444D-A764-3BB8AB4E5D0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05E8A39A-0DB6-47CD-A4F2-649A2E5CA485}"/>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0584C9E5-F95B-4060-8913-6AB76949F212}"/>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6F3E53E5-3F2E-44A1-AB01-019ADF26CC7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a:extLst>
              <a:ext uri="{FF2B5EF4-FFF2-40B4-BE49-F238E27FC236}">
                <a16:creationId xmlns:a16="http://schemas.microsoft.com/office/drawing/2014/main" id="{C99289C5-3D88-426F-8E4C-D1F806FC17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509990A1-0861-4801-84EC-62AB454617A1}"/>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0DA9A08B-68D7-47AF-8028-A398ED592D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CA4B966C-E33C-4C91-98BF-E6949837248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698958F1-1815-415C-80C7-9608C5327057}"/>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AB826B34-6040-4739-B3D1-713C65A7C3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4C4C7BD-1035-4AEA-A5BC-4ADF6F1EE2C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62686D36-D754-49F7-A610-634DAA0C261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3134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2288C087-598B-4D00-8C83-5B5B17D0E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9" y="1384995"/>
            <a:ext cx="10468882" cy="4836623"/>
          </a:xfrm>
          <a:prstGeom prst="rect">
            <a:avLst/>
          </a:prstGeom>
        </p:spPr>
      </p:pic>
      <p:pic>
        <p:nvPicPr>
          <p:cNvPr id="22" name="Image 21">
            <a:extLst>
              <a:ext uri="{FF2B5EF4-FFF2-40B4-BE49-F238E27FC236}">
                <a16:creationId xmlns:a16="http://schemas.microsoft.com/office/drawing/2014/main" id="{ED214300-2360-478A-8305-0E8756596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1E43F31-D43B-4CD2-A848-E642C4969C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4A0D734-9208-4C60-A4DE-E08CB9F21FFD}"/>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B94E49D5-AA64-4529-9167-832ADC5C9FB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A1CA73D-B16C-48BF-B989-77BB0745F9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7804C90-83DE-454B-AC44-0F5AD06EC15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975A594B-3B53-4199-8070-D8E55E9C8F3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DB0E7AB2-C2EF-4042-8928-961B7892C99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18FA7D92-F7FE-45C1-9BA3-84A54031104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9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a:latin typeface="Segoe UI" panose="020B0502040204020203" pitchFamily="34" charset="0"/>
                <a:cs typeface="Segoe UI" panose="020B0502040204020203" pitchFamily="34" charset="0"/>
              </a:rPr>
              <a:t>Setup</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state</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54C93AC7-B18B-45AF-82AD-D58191BE1C27}"/>
              </a:ext>
            </a:extLst>
          </p:cNvPr>
          <p:cNvSpPr/>
          <p:nvPr/>
        </p:nvSpPr>
        <p:spPr>
          <a:xfrm>
            <a:off x="603920" y="2480301"/>
            <a:ext cx="6096000" cy="3785652"/>
          </a:xfrm>
          <a:prstGeom prst="rect">
            <a:avLst/>
          </a:prstGeom>
        </p:spPr>
        <p:txBody>
          <a:bodyPr>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2"/>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2"/>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Contact.defaultProps</a:t>
            </a:r>
            <a:r>
              <a:rPr lang="fr-FR" sz="2400" dirty="0">
                <a:solidFill>
                  <a:srgbClr val="000000"/>
                </a:solidFill>
                <a:latin typeface="Consolas" panose="020B0609020204030204" pitchFamily="49" charset="0"/>
              </a:rPr>
              <a:t> = { </a:t>
            </a:r>
            <a:r>
              <a:rPr lang="fr-FR" sz="2400" dirty="0" err="1">
                <a:solidFill>
                  <a:srgbClr val="000000"/>
                </a:solidFill>
                <a:latin typeface="Consolas" panose="020B0609020204030204" pitchFamily="49" charset="0"/>
              </a:rPr>
              <a:t>theme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dark</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39" name="ZoneTexte 38">
            <a:extLst>
              <a:ext uri="{FF2B5EF4-FFF2-40B4-BE49-F238E27FC236}">
                <a16:creationId xmlns:a16="http://schemas.microsoft.com/office/drawing/2014/main" id="{EE40B6D6-521A-4417-8E7C-BE34E8EF9A01}"/>
              </a:ext>
            </a:extLst>
          </p:cNvPr>
          <p:cNvSpPr txBox="1"/>
          <p:nvPr/>
        </p:nvSpPr>
        <p:spPr>
          <a:xfrm>
            <a:off x="7146681" y="2471052"/>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du state initiale dans le </a:t>
            </a:r>
            <a:r>
              <a:rPr lang="fr-FR" sz="2400" b="1" i="1" dirty="0">
                <a:latin typeface="Segoe UI" panose="020B0502040204020203" pitchFamily="34" charset="0"/>
                <a:cs typeface="Segoe UI" panose="020B0502040204020203" pitchFamily="34" charset="0"/>
              </a:rPr>
              <a:t>constructeur</a:t>
            </a:r>
          </a:p>
        </p:txBody>
      </p:sp>
      <p:sp>
        <p:nvSpPr>
          <p:cNvPr id="40" name="ZoneTexte 39">
            <a:extLst>
              <a:ext uri="{FF2B5EF4-FFF2-40B4-BE49-F238E27FC236}">
                <a16:creationId xmlns:a16="http://schemas.microsoft.com/office/drawing/2014/main" id="{F7447DD2-1DC4-4364-A341-EFEFDD791F3E}"/>
              </a:ext>
            </a:extLst>
          </p:cNvPr>
          <p:cNvSpPr txBox="1"/>
          <p:nvPr/>
        </p:nvSpPr>
        <p:spPr>
          <a:xfrm>
            <a:off x="7146681" y="3707256"/>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des </a:t>
            </a:r>
            <a:r>
              <a:rPr lang="fr-FR" sz="2400" i="1" dirty="0" err="1">
                <a:latin typeface="Segoe UI" panose="020B0502040204020203" pitchFamily="34" charset="0"/>
                <a:cs typeface="Segoe UI" panose="020B0502040204020203" pitchFamily="34" charset="0"/>
              </a:rPr>
              <a:t>props</a:t>
            </a:r>
            <a:r>
              <a:rPr lang="fr-FR" sz="2400" i="1" dirty="0">
                <a:latin typeface="Segoe UI" panose="020B0502040204020203" pitchFamily="34" charset="0"/>
                <a:cs typeface="Segoe UI" panose="020B0502040204020203" pitchFamily="34" charset="0"/>
              </a:rPr>
              <a:t> par défaut par la propriété </a:t>
            </a:r>
            <a:r>
              <a:rPr lang="fr-FR" sz="2400" b="1" i="1" dirty="0" err="1">
                <a:latin typeface="Segoe UI" panose="020B0502040204020203" pitchFamily="34" charset="0"/>
                <a:cs typeface="Segoe UI" panose="020B0502040204020203" pitchFamily="34" charset="0"/>
              </a:rPr>
              <a:t>defaultProps</a:t>
            </a:r>
            <a:endParaRPr lang="fr-FR" sz="2400" b="1" i="1"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D4FE68BE-91DC-4069-8EAB-9985A2528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72959A6-B2CE-4992-823B-697533F1214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B850287-8342-4BB6-BDE0-EC8DC310DD7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E45F01CF-D2D3-4D7A-AB47-5F8C843866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B7FB2960-590C-41CF-AB3D-D971548E2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CA7BD967-01F1-4E4E-9EE2-5B01EEA10C5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60F0E3C1-A7CB-42D8-B93C-9BF83A4082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B24C5235-0D2F-4B3B-89BC-D3534AC56B5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DB5291E-1B11-4FDB-865E-C2957063359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5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componentWillMount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E521DB37-367D-4858-8693-723C7AB55D93}"/>
              </a:ext>
            </a:extLst>
          </p:cNvPr>
          <p:cNvSpPr txBox="1"/>
          <p:nvPr/>
        </p:nvSpPr>
        <p:spPr>
          <a:xfrm>
            <a:off x="1139702" y="4665686"/>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render</a:t>
            </a:r>
            <a:r>
              <a:rPr lang="fr-FR" sz="2400" dirty="0">
                <a:solidFill>
                  <a:schemeClr val="accent1">
                    <a:lumMod val="75000"/>
                  </a:schemeClr>
                </a:solidFill>
                <a:latin typeface="Segoe UI" panose="020B0502040204020203" pitchFamily="34" charset="0"/>
                <a:cs typeface="Segoe UI" panose="020B0502040204020203" pitchFamily="34" charset="0"/>
              </a:rPr>
              <a:t>  </a:t>
            </a: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la monté du composant dans le DOM</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AA214721-D059-4B8E-8696-4707466E9F1F}"/>
              </a:ext>
            </a:extLst>
          </p:cNvPr>
          <p:cNvSpPr txBox="1"/>
          <p:nvPr/>
        </p:nvSpPr>
        <p:spPr>
          <a:xfrm>
            <a:off x="1767402" y="3665539"/>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le première appel de la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a:t>
            </a:r>
          </a:p>
        </p:txBody>
      </p:sp>
      <p:sp>
        <p:nvSpPr>
          <p:cNvPr id="46" name="ZoneTexte 45">
            <a:extLst>
              <a:ext uri="{FF2B5EF4-FFF2-40B4-BE49-F238E27FC236}">
                <a16:creationId xmlns:a16="http://schemas.microsoft.com/office/drawing/2014/main" id="{E1930DD7-CF77-4FD1-BCAD-6D685627A66F}"/>
              </a:ext>
            </a:extLst>
          </p:cNvPr>
          <p:cNvSpPr txBox="1"/>
          <p:nvPr/>
        </p:nvSpPr>
        <p:spPr>
          <a:xfrm>
            <a:off x="1749758" y="5347309"/>
            <a:ext cx="989407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Méthode pure, pour la monté du composant dans le navigateur. </a:t>
            </a:r>
            <a:endParaRPr lang="fr-FR" sz="2400" b="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DDF1F840-DB79-4318-BB84-23F065751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DF39932-7160-4A7E-A293-3A3ECC35C5E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19C9F36A-5CEF-4D92-B8AF-3F418B70E24B}"/>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F82EFE0-A2A0-438C-BAED-0338D2B585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2BFE307-2255-483A-83E8-2531F4F078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C5CC0654-3844-4812-8DD1-1E7D0916AC1F}"/>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798A8C4B-9F7E-4477-BE4F-E4B13373A5F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9DDD892-9E03-4E9F-B2CE-4C56FA669F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8CCD5CA4-F425-4A50-8451-5714F44683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842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componentDidMount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après la monté du composant dans le 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B2405F00-24D7-4613-BFE6-757780B75BD5}"/>
              </a:ext>
            </a:extLst>
          </p:cNvPr>
          <p:cNvSpPr txBox="1"/>
          <p:nvPr/>
        </p:nvSpPr>
        <p:spPr>
          <a:xfrm>
            <a:off x="1749758" y="3733563"/>
            <a:ext cx="891635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la récupération des données par appel d’API </a:t>
            </a:r>
            <a:r>
              <a:rPr lang="fr-FR" sz="2400" i="1" dirty="0">
                <a:latin typeface="Segoe UI" panose="020B0502040204020203" pitchFamily="34" charset="0"/>
                <a:cs typeface="Segoe UI" panose="020B0502040204020203" pitchFamily="34" charset="0"/>
              </a:rPr>
              <a:t>(par exemple)</a:t>
            </a:r>
            <a:endParaRPr lang="fr-FR" sz="2400" b="1" i="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5434F4AB-F46B-4685-B182-EA09B580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238496E3-0447-4631-B31D-AB028D15BC6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1A20B80-432E-412F-844B-FB76D448181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42D33A55-0611-4DDF-BB00-9BF82953F1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FBA3AB1-6848-4C67-825E-B6874AE91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2EB6AC7-47CC-4924-9B56-9EDDAAD37608}"/>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2627C174-8301-4BF8-9733-5E414E88487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AF10FB96-EA9E-46D9-BC98-3613C7E9A46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782EF321-CD12-4331-9097-CE311587CE9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3466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626690" y="2078625"/>
            <a:ext cx="939691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Cette étape survient lorsque le composant </a:t>
            </a:r>
            <a:r>
              <a:rPr lang="fr-FR" sz="2400" b="1" dirty="0">
                <a:latin typeface="Segoe UI" panose="020B0502040204020203" pitchFamily="34" charset="0"/>
                <a:cs typeface="Segoe UI" panose="020B0502040204020203" pitchFamily="34" charset="0"/>
              </a:rPr>
              <a:t>reçoit une mise à jour</a:t>
            </a:r>
          </a:p>
        </p:txBody>
      </p:sp>
      <p:sp>
        <p:nvSpPr>
          <p:cNvPr id="40" name="ZoneTexte 39">
            <a:extLst>
              <a:ext uri="{FF2B5EF4-FFF2-40B4-BE49-F238E27FC236}">
                <a16:creationId xmlns:a16="http://schemas.microsoft.com/office/drawing/2014/main" id="{B78CA4D2-2386-4432-8DB9-6B1A3DA2B2C0}"/>
              </a:ext>
            </a:extLst>
          </p:cNvPr>
          <p:cNvSpPr txBox="1"/>
          <p:nvPr/>
        </p:nvSpPr>
        <p:spPr>
          <a:xfrm>
            <a:off x="1626690" y="268230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Démarrage de cette étape </a:t>
            </a:r>
            <a:r>
              <a:rPr lang="fr-FR" sz="2400" b="1" dirty="0">
                <a:latin typeface="Segoe UI" panose="020B0502040204020203" pitchFamily="34" charset="0"/>
                <a:cs typeface="Segoe UI" panose="020B0502040204020203" pitchFamily="34" charset="0"/>
              </a:rPr>
              <a:t>lors de l’appel  de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63719E11-9D27-4959-8BE3-D7AB4793221C}"/>
              </a:ext>
            </a:extLst>
          </p:cNvPr>
          <p:cNvSpPr txBox="1"/>
          <p:nvPr/>
        </p:nvSpPr>
        <p:spPr>
          <a:xfrm>
            <a:off x="949202" y="3552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souldComponentUpdate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3EAB6B28-F5ED-4AF1-BB9A-06DFB49E3ACB}"/>
              </a:ext>
            </a:extLst>
          </p:cNvPr>
          <p:cNvSpPr txBox="1"/>
          <p:nvPr/>
        </p:nvSpPr>
        <p:spPr>
          <a:xfrm>
            <a:off x="1626690" y="424507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Dit à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que le composant </a:t>
            </a:r>
            <a:r>
              <a:rPr lang="fr-FR" sz="2400" b="1" dirty="0">
                <a:latin typeface="Segoe UI" panose="020B0502040204020203" pitchFamily="34" charset="0"/>
                <a:cs typeface="Segoe UI" panose="020B0502040204020203" pitchFamily="34" charset="0"/>
              </a:rPr>
              <a:t>reçoit une nouvelle demande de mise à jour </a:t>
            </a:r>
            <a:r>
              <a:rPr lang="fr-FR" sz="2400" dirty="0">
                <a:latin typeface="Segoe UI" panose="020B0502040204020203" pitchFamily="34" charset="0"/>
                <a:cs typeface="Segoe UI" panose="020B0502040204020203" pitchFamily="34" charset="0"/>
              </a:rPr>
              <a:t>des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et ou </a:t>
            </a:r>
            <a:r>
              <a:rPr lang="fr-FR" sz="2400" dirty="0">
                <a:latin typeface="Segoe UI" panose="020B0502040204020203" pitchFamily="34" charset="0"/>
                <a:cs typeface="Segoe UI" panose="020B0502040204020203" pitchFamily="34" charset="0"/>
              </a:rPr>
              <a:t>state.</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11344792-714B-4069-B729-72A0DB26A438}"/>
              </a:ext>
            </a:extLst>
          </p:cNvPr>
          <p:cNvSpPr txBox="1"/>
          <p:nvPr/>
        </p:nvSpPr>
        <p:spPr>
          <a:xfrm>
            <a:off x="603920" y="5402079"/>
            <a:ext cx="11438240" cy="461665"/>
          </a:xfrm>
          <a:prstGeom prst="rect">
            <a:avLst/>
          </a:prstGeom>
          <a:noFill/>
          <a:effectLst/>
        </p:spPr>
        <p:txBody>
          <a:bodyPr wrap="square" rtlCol="0">
            <a:spAutoFit/>
          </a:bodyPr>
          <a:lstStyle/>
          <a:p>
            <a:r>
              <a:rPr lang="fr-FR" sz="2400" i="1" dirty="0">
                <a:latin typeface="Segoe UI" panose="020B0502040204020203" pitchFamily="34" charset="0"/>
                <a:cs typeface="Segoe UI" panose="020B0502040204020203" pitchFamily="34" charset="0"/>
              </a:rPr>
              <a:t>Cette dernière porte bien son nom : </a:t>
            </a:r>
            <a:r>
              <a:rPr lang="fr-FR" sz="2400" b="1" i="1" dirty="0">
                <a:solidFill>
                  <a:srgbClr val="FF0000"/>
                </a:solidFill>
                <a:latin typeface="Segoe UI" panose="020B0502040204020203" pitchFamily="34" charset="0"/>
                <a:cs typeface="Segoe UI" panose="020B0502040204020203" pitchFamily="34" charset="0"/>
              </a:rPr>
              <a:t>Est-ce que le composant doit être mise à jour.</a:t>
            </a:r>
          </a:p>
        </p:txBody>
      </p:sp>
      <p:pic>
        <p:nvPicPr>
          <p:cNvPr id="39" name="Image 38">
            <a:extLst>
              <a:ext uri="{FF2B5EF4-FFF2-40B4-BE49-F238E27FC236}">
                <a16:creationId xmlns:a16="http://schemas.microsoft.com/office/drawing/2014/main" id="{17858C8E-961A-495A-8C5B-CD0400AA5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18EA23-4D74-45A2-898C-DA434041475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FEF764E1-DCE4-4B68-A390-4BA1F788D7A6}"/>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E89EFB6-C6EA-42D7-BE9B-36E22272C6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913B8DBF-741B-4B0A-845B-FDFDEAB350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46CA3E55-B4A4-4A68-8BEF-F1B12AA6747E}"/>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0623680-7E03-4E05-B14D-8296A2676CC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76AA175-6AC9-44B1-9066-093A6FC01F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D4D2D151-6079-4AF2-B412-E035940F9A7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1807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7BB3A1E2-E380-4A60-A65E-6B4BD9132FE4}"/>
              </a:ext>
            </a:extLst>
          </p:cNvPr>
          <p:cNvSpPr txBox="1"/>
          <p:nvPr/>
        </p:nvSpPr>
        <p:spPr>
          <a:xfrm>
            <a:off x="1266702" y="2028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F99EBA52-F4A9-4AA4-B658-3391548C7017}"/>
              </a:ext>
            </a:extLst>
          </p:cNvPr>
          <p:cNvSpPr txBox="1"/>
          <p:nvPr/>
        </p:nvSpPr>
        <p:spPr>
          <a:xfrm>
            <a:off x="1749760" y="2627974"/>
            <a:ext cx="1018824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Exécute </a:t>
            </a:r>
            <a:r>
              <a:rPr lang="fr-FR" sz="2400" b="1" dirty="0">
                <a:latin typeface="Segoe UI" panose="020B0502040204020203" pitchFamily="34" charset="0"/>
                <a:cs typeface="Segoe UI" panose="020B0502040204020203" pitchFamily="34" charset="0"/>
              </a:rPr>
              <a:t>après</a:t>
            </a:r>
            <a:r>
              <a:rPr lang="fr-FR" sz="2400" dirty="0">
                <a:latin typeface="Segoe UI" panose="020B0502040204020203" pitchFamily="34" charset="0"/>
                <a:cs typeface="Segoe UI" panose="020B0502040204020203" pitchFamily="34" charset="0"/>
              </a:rPr>
              <a:t> que la méthode </a:t>
            </a:r>
            <a:r>
              <a:rPr lang="fr-FR" sz="2400" b="1" dirty="0" err="1">
                <a:latin typeface="Segoe UI" panose="020B0502040204020203" pitchFamily="34" charset="0"/>
                <a:cs typeface="Segoe UI" panose="020B0502040204020203" pitchFamily="34" charset="0"/>
              </a:rPr>
              <a:t>shouldComponentUpdate</a:t>
            </a:r>
            <a:r>
              <a:rPr lang="fr-FR" sz="2400" dirty="0">
                <a:latin typeface="Segoe UI" panose="020B0502040204020203" pitchFamily="34" charset="0"/>
                <a:cs typeface="Segoe UI" panose="020B0502040204020203" pitchFamily="34" charset="0"/>
              </a:rPr>
              <a:t> renvoie </a:t>
            </a:r>
            <a:r>
              <a:rPr lang="fr-FR" sz="2400" b="1" dirty="0" err="1">
                <a:latin typeface="Segoe UI" panose="020B0502040204020203" pitchFamily="34" charset="0"/>
                <a:cs typeface="Segoe UI" panose="020B0502040204020203" pitchFamily="34" charset="0"/>
              </a:rPr>
              <a:t>true</a:t>
            </a:r>
            <a:endParaRPr lang="fr-FR" sz="2400" b="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B55F5200-1DFC-4796-AB6F-0E9509B5329C}"/>
              </a:ext>
            </a:extLst>
          </p:cNvPr>
          <p:cNvSpPr txBox="1"/>
          <p:nvPr/>
        </p:nvSpPr>
        <p:spPr>
          <a:xfrm>
            <a:off x="1749760" y="3179728"/>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 de la méthode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une fois cette dernière exécutée.</a:t>
            </a:r>
            <a:endParaRPr lang="fr-FR" sz="2400" b="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67DA7883-A3F1-4C47-AFA7-79F483B537B8}"/>
              </a:ext>
            </a:extLst>
          </p:cNvPr>
          <p:cNvSpPr txBox="1"/>
          <p:nvPr/>
        </p:nvSpPr>
        <p:spPr>
          <a:xfrm>
            <a:off x="1266702" y="4042782"/>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componentDidUpdate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58A40BAF-E938-40A2-BB4C-4068BC246C04}"/>
              </a:ext>
            </a:extLst>
          </p:cNvPr>
          <p:cNvSpPr txBox="1"/>
          <p:nvPr/>
        </p:nvSpPr>
        <p:spPr>
          <a:xfrm>
            <a:off x="1749760" y="4689937"/>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Est exécuté quand la mise à jour a été effectué dans le DOM</a:t>
            </a:r>
            <a:endParaRPr lang="fr-FR" sz="2400" b="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6FD3173-63AF-40FF-96F6-380ED921509F}"/>
              </a:ext>
            </a:extLst>
          </p:cNvPr>
          <p:cNvSpPr/>
          <p:nvPr/>
        </p:nvSpPr>
        <p:spPr>
          <a:xfrm>
            <a:off x="1749760" y="5435827"/>
            <a:ext cx="9813446" cy="1200329"/>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Cette méthode est utilisée pour relancer les bibliothèques tierces utilisées pour s'assurer que ces bibliothèques se mettent également à jour et se rechargent.</a:t>
            </a:r>
            <a:r>
              <a:rPr lang="fr-FR" altLang="fr-FR" sz="2400" dirty="0">
                <a:latin typeface="Segoe UI" panose="020B0502040204020203" pitchFamily="34" charset="0"/>
                <a:cs typeface="Segoe UI" panose="020B0502040204020203" pitchFamily="34" charset="0"/>
              </a:rPr>
              <a:t> </a:t>
            </a:r>
          </a:p>
        </p:txBody>
      </p:sp>
      <p:pic>
        <p:nvPicPr>
          <p:cNvPr id="40" name="Image 39">
            <a:extLst>
              <a:ext uri="{FF2B5EF4-FFF2-40B4-BE49-F238E27FC236}">
                <a16:creationId xmlns:a16="http://schemas.microsoft.com/office/drawing/2014/main" id="{43FEF7CA-C400-4B7E-8286-D6DA1F76C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8009603-FBD4-4059-86B1-A7CE2544AF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63ED1E2-881F-48AD-8732-B44A95FD6B1D}"/>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07D4B24-4D47-41FC-9E0C-D32E848281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26E733A-AA67-4300-86DB-D82D39B97ED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E4F5CBD-016D-4E51-9232-8853ABA8C3EB}"/>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5F25047-1167-4896-B929-311B58F2C5A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1E7C6A24-8DC6-4A83-A760-7A205E2C92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966A01D2-24F7-4293-A22D-216A3F82F7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1571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Liste des méthodes qui seront appelées lorsque le parent enverra de nouvelles </a:t>
            </a:r>
            <a:r>
              <a:rPr lang="fr-FR" altLang="fr-FR" sz="2400" dirty="0" err="1">
                <a:solidFill>
                  <a:srgbClr val="212121"/>
                </a:solidFill>
                <a:latin typeface="Segoe UI" panose="020B0502040204020203" pitchFamily="34" charset="0"/>
                <a:cs typeface="Segoe UI" panose="020B0502040204020203" pitchFamily="34" charset="0"/>
              </a:rPr>
              <a:t>props</a:t>
            </a:r>
            <a:r>
              <a:rPr lang="fr-FR" altLang="fr-FR" sz="2400" dirty="0">
                <a:solidFill>
                  <a:srgbClr val="212121"/>
                </a:solidFill>
                <a:latin typeface="Segoe UI" panose="020B0502040204020203" pitchFamily="34" charset="0"/>
                <a:cs typeface="Segoe UI" panose="020B0502040204020203" pitchFamily="34" charset="0"/>
              </a:rPr>
              <a:t> sont les suivantes :</a:t>
            </a:r>
            <a:endParaRPr lang="fr-FR" altLang="fr-FR" sz="2400"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4BC131DC-1363-4CF7-8669-71C1BB8126DC}"/>
              </a:ext>
            </a:extLst>
          </p:cNvPr>
          <p:cNvSpPr txBox="1"/>
          <p:nvPr/>
        </p:nvSpPr>
        <p:spPr>
          <a:xfrm>
            <a:off x="1749760" y="2932983"/>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componentWillReceiveProps</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8F83D37-47AD-46C9-BCE3-79FF6D1A9963}"/>
              </a:ext>
            </a:extLst>
          </p:cNvPr>
          <p:cNvSpPr/>
          <p:nvPr/>
        </p:nvSpPr>
        <p:spPr>
          <a:xfrm>
            <a:off x="2578100" y="3643950"/>
            <a:ext cx="9466051" cy="830997"/>
          </a:xfrm>
          <a:prstGeom prst="rect">
            <a:avLst/>
          </a:prstGeom>
        </p:spPr>
        <p:txBody>
          <a:bodyPr wrap="square">
            <a:spAutoFit/>
          </a:bodyPr>
          <a:lstStyle/>
          <a:p>
            <a:pPr marL="285750" indent="-285750">
              <a:buFont typeface="Arial" panose="020B0604020202020204" pitchFamily="34" charset="0"/>
              <a:buChar char="•"/>
            </a:pPr>
            <a:r>
              <a:rPr lang="fr-FR" sz="2400" dirty="0">
                <a:solidFill>
                  <a:srgbClr val="212121"/>
                </a:solidFill>
                <a:latin typeface="Segoe UI" panose="020B0502040204020203" pitchFamily="34" charset="0"/>
                <a:cs typeface="Segoe UI" panose="020B0502040204020203" pitchFamily="34" charset="0"/>
              </a:rPr>
              <a:t>Est exécuté lorsque les </a:t>
            </a:r>
            <a:r>
              <a:rPr lang="fr-FR" sz="2400" dirty="0" err="1">
                <a:solidFill>
                  <a:srgbClr val="212121"/>
                </a:solidFill>
                <a:latin typeface="Segoe UI" panose="020B0502040204020203" pitchFamily="34" charset="0"/>
                <a:cs typeface="Segoe UI" panose="020B0502040204020203" pitchFamily="34" charset="0"/>
              </a:rPr>
              <a:t>props</a:t>
            </a:r>
            <a:r>
              <a:rPr lang="fr-FR" sz="2400" dirty="0">
                <a:solidFill>
                  <a:srgbClr val="212121"/>
                </a:solidFill>
                <a:latin typeface="Segoe UI" panose="020B0502040204020203" pitchFamily="34" charset="0"/>
                <a:cs typeface="Segoe UI" panose="020B0502040204020203" pitchFamily="34" charset="0"/>
              </a:rPr>
              <a:t> ont changées et ne sont pas d'abord rendus.</a:t>
            </a:r>
            <a:endParaRPr lang="fr-FR" sz="2400" dirty="0">
              <a:latin typeface="Segoe UI" panose="020B0502040204020203" pitchFamily="34" charset="0"/>
              <a:cs typeface="Segoe UI" panose="020B0502040204020203" pitchFamily="34" charset="0"/>
            </a:endParaRPr>
          </a:p>
        </p:txBody>
      </p:sp>
      <p:grpSp>
        <p:nvGrpSpPr>
          <p:cNvPr id="44" name="Groupe 43">
            <a:extLst>
              <a:ext uri="{FF2B5EF4-FFF2-40B4-BE49-F238E27FC236}">
                <a16:creationId xmlns:a16="http://schemas.microsoft.com/office/drawing/2014/main" id="{32A8B94D-1480-4795-9F70-29D3CA2478D9}"/>
              </a:ext>
            </a:extLst>
          </p:cNvPr>
          <p:cNvGrpSpPr/>
          <p:nvPr/>
        </p:nvGrpSpPr>
        <p:grpSpPr>
          <a:xfrm rot="5400000" flipH="1">
            <a:off x="9388250" y="4074330"/>
            <a:ext cx="676174" cy="4891165"/>
            <a:chOff x="8524240" y="0"/>
            <a:chExt cx="762000" cy="4389120"/>
          </a:xfrm>
        </p:grpSpPr>
        <p:sp>
          <p:nvSpPr>
            <p:cNvPr id="45" name="Rectangle 44">
              <a:extLst>
                <a:ext uri="{FF2B5EF4-FFF2-40B4-BE49-F238E27FC236}">
                  <a16:creationId xmlns:a16="http://schemas.microsoft.com/office/drawing/2014/main" id="{3B72D8F8-3C96-48AF-B242-F214661E60D9}"/>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riangle rectangle 48">
              <a:extLst>
                <a:ext uri="{FF2B5EF4-FFF2-40B4-BE49-F238E27FC236}">
                  <a16:creationId xmlns:a16="http://schemas.microsoft.com/office/drawing/2014/main" id="{C7D26E41-5229-4A24-AC93-C97DCC33033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a:extLst>
              <a:ext uri="{FF2B5EF4-FFF2-40B4-BE49-F238E27FC236}">
                <a16:creationId xmlns:a16="http://schemas.microsoft.com/office/drawing/2014/main" id="{CCE8D185-87B9-4ACA-A9FC-92F35C3D0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9" name="Groupe 28">
            <a:extLst>
              <a:ext uri="{FF2B5EF4-FFF2-40B4-BE49-F238E27FC236}">
                <a16:creationId xmlns:a16="http://schemas.microsoft.com/office/drawing/2014/main" id="{25571F92-E4A7-45D5-9310-4FA550CC4F9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0" name="Groupe 29">
              <a:extLst>
                <a:ext uri="{FF2B5EF4-FFF2-40B4-BE49-F238E27FC236}">
                  <a16:creationId xmlns:a16="http://schemas.microsoft.com/office/drawing/2014/main" id="{EF29726D-F99A-4956-9FCB-1253733AB35A}"/>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4C4035E4-215A-49FA-AAAB-C213FB0D4D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5E868AB-9F2A-4095-8C16-8BB2646D9CD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E998DD22-8158-4F39-B6B8-EBBD536B031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CE71E0A-B929-433F-8FE6-29F33EDBDE4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B500034-AE67-41EB-B0D2-0BD0B1DFE0A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C573E90B-9E8B-4084-8FB8-F3BF32DE239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12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Unmounting</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Dans cette phase, le composant n'est pas nécessaire et il sera « démonté » du DOM. La méthode appelée dans cette phase est la suivante :</a:t>
            </a:r>
            <a:endParaRPr lang="fr-FR" altLang="fr-FR" sz="3200" dirty="0">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F163E587-7AF9-4D4E-99DC-A5D66C79141B}"/>
              </a:ext>
            </a:extLst>
          </p:cNvPr>
          <p:cNvSpPr txBox="1"/>
          <p:nvPr/>
        </p:nvSpPr>
        <p:spPr>
          <a:xfrm>
            <a:off x="1749760" y="2967335"/>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componentWillUnmount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9C147399-5F11-4FBB-A807-A7C0262BFD1F}"/>
              </a:ext>
            </a:extLst>
          </p:cNvPr>
          <p:cNvSpPr/>
          <p:nvPr/>
        </p:nvSpPr>
        <p:spPr>
          <a:xfrm>
            <a:off x="2803860" y="3653610"/>
            <a:ext cx="5298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Dernière méthode du cycle de vie</a:t>
            </a:r>
            <a:endParaRPr lang="fr-FR" altLang="fr-FR" sz="320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B5045E3C-438F-4CF8-BE72-B0455EA055FE}"/>
              </a:ext>
            </a:extLst>
          </p:cNvPr>
          <p:cNvSpPr/>
          <p:nvPr/>
        </p:nvSpPr>
        <p:spPr>
          <a:xfrm>
            <a:off x="2803860" y="4339885"/>
            <a:ext cx="8346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avant que le composant soit démonté du DOM</a:t>
            </a:r>
            <a:endParaRPr lang="fr-FR" altLang="fr-FR" sz="32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6222A46-1BCE-413A-92DC-3CAB135CEAC5}"/>
              </a:ext>
            </a:extLst>
          </p:cNvPr>
          <p:cNvSpPr/>
          <p:nvPr/>
        </p:nvSpPr>
        <p:spPr>
          <a:xfrm>
            <a:off x="2803860" y="5134532"/>
            <a:ext cx="834674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nettoyer par exemple des informations sensibles des informations d’authentification</a:t>
            </a:r>
            <a:endParaRPr lang="fr-FR" altLang="fr-FR" sz="3200" dirty="0">
              <a:latin typeface="Segoe UI" panose="020B0502040204020203" pitchFamily="34" charset="0"/>
              <a:cs typeface="Segoe UI" panose="020B0502040204020203" pitchFamily="34" charset="0"/>
            </a:endParaRPr>
          </a:p>
        </p:txBody>
      </p:sp>
      <p:grpSp>
        <p:nvGrpSpPr>
          <p:cNvPr id="41" name="Groupe 40">
            <a:extLst>
              <a:ext uri="{FF2B5EF4-FFF2-40B4-BE49-F238E27FC236}">
                <a16:creationId xmlns:a16="http://schemas.microsoft.com/office/drawing/2014/main" id="{B7657448-AA0A-4F37-9222-36259DDDACA0}"/>
              </a:ext>
            </a:extLst>
          </p:cNvPr>
          <p:cNvGrpSpPr/>
          <p:nvPr/>
        </p:nvGrpSpPr>
        <p:grpSpPr>
          <a:xfrm rot="5400000" flipH="1">
            <a:off x="9388250" y="4074330"/>
            <a:ext cx="676174" cy="4891165"/>
            <a:chOff x="8524240" y="0"/>
            <a:chExt cx="762000" cy="4389120"/>
          </a:xfrm>
        </p:grpSpPr>
        <p:sp>
          <p:nvSpPr>
            <p:cNvPr id="42" name="Rectangle 41">
              <a:extLst>
                <a:ext uri="{FF2B5EF4-FFF2-40B4-BE49-F238E27FC236}">
                  <a16:creationId xmlns:a16="http://schemas.microsoft.com/office/drawing/2014/main" id="{1B51EA99-AC9B-4713-848B-291EBC2E36A4}"/>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DA477351-DA0D-42C5-B71E-98617538178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a:extLst>
              <a:ext uri="{FF2B5EF4-FFF2-40B4-BE49-F238E27FC236}">
                <a16:creationId xmlns:a16="http://schemas.microsoft.com/office/drawing/2014/main" id="{38BD4473-E38A-4DA9-A0C9-412167BB6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78BF10F4-BE0D-4CD3-8C00-C2928742FC7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0D805D-E278-4FAD-B3F2-A11CF62BA355}"/>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942D453D-563D-4935-AB45-D61C0E2D739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E19AA56-4942-4164-8B3E-F8791934E4E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21C05845-6694-46A1-8452-7675153C0FA7}"/>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D21598B-2FC1-4C31-A608-A52C98B73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3D00302-04F8-4809-8387-49EF02AC027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86C1270D-2802-4C4B-9B8D-4DABF5DC07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672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tenor">
            <a:hlinkClick r:id="" action="ppaction://media"/>
            <a:extLst>
              <a:ext uri="{FF2B5EF4-FFF2-40B4-BE49-F238E27FC236}">
                <a16:creationId xmlns:a16="http://schemas.microsoft.com/office/drawing/2014/main" id="{7AD2EB01-3726-4BF1-AC8A-625F1A278D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9702" y="1914159"/>
            <a:ext cx="9772881" cy="3944476"/>
          </a:xfrm>
          <a:prstGeom prst="rect">
            <a:avLst/>
          </a:prstGeom>
        </p:spPr>
      </p:pic>
      <p:pic>
        <p:nvPicPr>
          <p:cNvPr id="22" name="Image 21">
            <a:extLst>
              <a:ext uri="{FF2B5EF4-FFF2-40B4-BE49-F238E27FC236}">
                <a16:creationId xmlns:a16="http://schemas.microsoft.com/office/drawing/2014/main" id="{7F0BABA9-636D-40B7-BCA2-850B30C89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EA18AD1-206A-4319-AF5E-479FD070E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DC2E57EA-046F-4E5E-9C10-CAAB5D4B30B8}"/>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0D5E158-C003-44B3-AA55-45CEDFCDA5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11AD49C1-F7C4-4C7F-AB82-D695E2619C7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DA8C674E-F807-48CD-BBB8-C794DFCFA82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A7A5207-DB54-4A62-8544-07ABD80C6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00728BFB-0BCA-4D6F-8D55-B004FD8C95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80DF0D71-B8D7-4A82-B50E-49167C12E8E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988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6D4C0BC-5AF4-49D8-AD10-AF927ADC3F2E}"/>
              </a:ext>
            </a:extLst>
          </p:cNvPr>
          <p:cNvPicPr>
            <a:picLocks noChangeAspect="1"/>
          </p:cNvPicPr>
          <p:nvPr/>
        </p:nvPicPr>
        <p:blipFill>
          <a:blip r:embed="rId3"/>
          <a:stretch>
            <a:fillRect/>
          </a:stretch>
        </p:blipFill>
        <p:spPr>
          <a:xfrm>
            <a:off x="1505404" y="4270585"/>
            <a:ext cx="9427021" cy="1917945"/>
          </a:xfrm>
          <a:prstGeom prst="rect">
            <a:avLst/>
          </a:prstGeom>
        </p:spPr>
      </p:pic>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0" name="Image 39">
            <a:extLst>
              <a:ext uri="{FF2B5EF4-FFF2-40B4-BE49-F238E27FC236}">
                <a16:creationId xmlns:a16="http://schemas.microsoft.com/office/drawing/2014/main" id="{A46D6C7A-A8C4-4A9E-A0CC-44E700B59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AE32E18-8AFD-4C29-BF40-BD5F74EFD6E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EA233D1-9B85-4B12-9AA1-0E11ABAA357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A42E0E6E-AD93-448D-9CAA-DA6BE5AE97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87D60B5-F6BA-49E4-A96B-5A1E0B3F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A674113B-99CF-4E4D-A63A-1E33A4FE666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7D1779A-88D8-4C3A-AC85-D207F47933D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C550052-42B7-4865-9902-B0AC2B97A5A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14AE0A6-D88A-47BE-A493-3EED4E2949E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a:extLst>
              <a:ext uri="{FF2B5EF4-FFF2-40B4-BE49-F238E27FC236}">
                <a16:creationId xmlns:a16="http://schemas.microsoft.com/office/drawing/2014/main" id="{34FE5C54-323A-4B8C-8B7C-5280CB63861E}"/>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feat/badge </a:t>
            </a:r>
            <a:r>
              <a:rPr lang="fr-FR" sz="2400" dirty="0">
                <a:solidFill>
                  <a:srgbClr val="24292E"/>
                </a:solidFill>
                <a:latin typeface="Consolas" panose="020B0609020204030204" pitchFamily="49" charset="0"/>
                <a:cs typeface="Consolas" panose="020B0609020204030204" pitchFamily="49" charset="0"/>
              </a:rPr>
              <a:t>puis installer le package </a:t>
            </a:r>
            <a:r>
              <a:rPr lang="fr-FR" sz="2400" dirty="0" err="1">
                <a:solidFill>
                  <a:srgbClr val="24292E"/>
                </a:solidFill>
                <a:latin typeface="Consolas" panose="020B0609020204030204" pitchFamily="49" charset="0"/>
                <a:cs typeface="Consolas" panose="020B0609020204030204" pitchFamily="49" charset="0"/>
              </a:rPr>
              <a:t>material-ui</a:t>
            </a:r>
            <a:r>
              <a:rPr lang="fr-FR" sz="2400" dirty="0">
                <a:solidFill>
                  <a:srgbClr val="24292E"/>
                </a:solidFill>
                <a:latin typeface="Consolas" panose="020B0609020204030204" pitchFamily="49" charset="0"/>
                <a:cs typeface="Consolas" panose="020B0609020204030204" pitchFamily="49" charset="0"/>
              </a:rPr>
              <a:t>/</a:t>
            </a:r>
            <a:r>
              <a:rPr lang="fr-FR" sz="2400" dirty="0" err="1">
                <a:solidFill>
                  <a:srgbClr val="24292E"/>
                </a:solidFill>
                <a:latin typeface="Consolas" panose="020B0609020204030204" pitchFamily="49" charset="0"/>
                <a:cs typeface="Consolas" panose="020B0609020204030204" pitchFamily="49" charset="0"/>
              </a:rPr>
              <a:t>core</a:t>
            </a:r>
            <a:r>
              <a:rPr lang="fr-FR" sz="2400" dirty="0">
                <a:solidFill>
                  <a:srgbClr val="24292E"/>
                </a:solidFill>
                <a:latin typeface="Consolas" panose="020B0609020204030204" pitchFamily="49" charset="0"/>
                <a:cs typeface="Consolas" panose="020B0609020204030204" pitchFamily="49" charset="0"/>
              </a:rPr>
              <a:t> </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r>
              <a:rPr lang="fr-FR" sz="2400" b="1"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material-ui</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core</a:t>
            </a:r>
            <a:r>
              <a:rPr lang="fr-FR" sz="2400" b="1" dirty="0">
                <a:solidFill>
                  <a:srgbClr val="24292E"/>
                </a:solidFill>
                <a:latin typeface="Consolas" panose="020B0609020204030204" pitchFamily="49" charset="0"/>
                <a:cs typeface="Consolas" panose="020B0609020204030204" pitchFamily="49" charset="0"/>
              </a:rPr>
              <a:t>)</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C1B0CFFE-0B31-4BDC-A1FC-4BD6074CDAD6}"/>
              </a:ext>
            </a:extLst>
          </p:cNvPr>
          <p:cNvSpPr/>
          <p:nvPr/>
        </p:nvSpPr>
        <p:spPr>
          <a:xfrm>
            <a:off x="503220" y="311830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de type </a:t>
            </a:r>
            <a:r>
              <a:rPr lang="fr-FR" sz="2400" dirty="0" err="1">
                <a:solidFill>
                  <a:srgbClr val="24292E"/>
                </a:solidFill>
                <a:latin typeface="Consolas" panose="020B0609020204030204" pitchFamily="49" charset="0"/>
                <a:cs typeface="Consolas" panose="020B0609020204030204" pitchFamily="49" charset="0"/>
              </a:rPr>
              <a:t>statefull</a:t>
            </a:r>
            <a:r>
              <a:rPr lang="fr-FR" sz="2400" dirty="0">
                <a:solidFill>
                  <a:srgbClr val="24292E"/>
                </a:solidFill>
                <a:latin typeface="Consolas" panose="020B0609020204030204" pitchFamily="49" charset="0"/>
                <a:cs typeface="Consolas" panose="020B0609020204030204" pitchFamily="49" charset="0"/>
              </a:rPr>
              <a:t> permettant d’afficher pour chaque catégorie le nombre d’éléments.</a:t>
            </a:r>
          </a:p>
          <a:p>
            <a:r>
              <a:rPr lang="fr-FR" altLang="fr-FR" sz="2400" dirty="0">
                <a:solidFill>
                  <a:srgbClr val="24292E"/>
                </a:solidFill>
                <a:latin typeface="Consolas" panose="020B0609020204030204" pitchFamily="49" charset="0"/>
                <a:cs typeface="Consolas" panose="020B0609020204030204" pitchFamily="49" charset="0"/>
              </a:rPr>
              <a:t>Cf. exemple ci-dessous : </a:t>
            </a:r>
          </a:p>
        </p:txBody>
      </p:sp>
    </p:spTree>
    <p:extLst>
      <p:ext uri="{BB962C8B-B14F-4D97-AF65-F5344CB8AC3E}">
        <p14:creationId xmlns:p14="http://schemas.microsoft.com/office/powerpoint/2010/main" val="18014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48489" y="219775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Syntaxe de création d’objet réduite et rapide.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8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61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64267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Shorthand</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2A6CA5AC-22D9-4FFD-A28F-21FF22F11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1E83C517-634A-4C89-A453-A99CEA45D5D0}"/>
              </a:ext>
            </a:extLst>
          </p:cNvPr>
          <p:cNvSpPr/>
          <p:nvPr/>
        </p:nvSpPr>
        <p:spPr>
          <a:xfrm>
            <a:off x="1849120" y="4510643"/>
            <a:ext cx="6096000" cy="707886"/>
          </a:xfrm>
          <a:prstGeom prst="rect">
            <a:avLst/>
          </a:prstGeom>
        </p:spPr>
        <p:txBody>
          <a:bodyPr>
            <a:spAutoFit/>
          </a:bodyPr>
          <a:lstStyle/>
          <a:p>
            <a:r>
              <a:rPr lang="es-ES" sz="2000" dirty="0" err="1">
                <a:solidFill>
                  <a:srgbClr val="0000FF"/>
                </a:solidFill>
                <a:latin typeface="Consolas" panose="020B0609020204030204" pitchFamily="49" charset="0"/>
              </a:rPr>
              <a:t>let</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endParaRPr lang="es-ES" sz="2000" dirty="0">
              <a:solidFill>
                <a:srgbClr val="000000"/>
              </a:solidFill>
              <a:latin typeface="Consolas" panose="020B0609020204030204" pitchFamily="49" charset="0"/>
            </a:endParaRP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y };</a:t>
            </a:r>
            <a:endParaRPr lang="es-E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EFE4FA9A-F8A3-4562-929E-51547A2311B5}"/>
              </a:ext>
            </a:extLst>
          </p:cNvPr>
          <p:cNvSpPr/>
          <p:nvPr/>
        </p:nvSpPr>
        <p:spPr>
          <a:xfrm>
            <a:off x="7945047" y="4493449"/>
            <a:ext cx="2895600" cy="1015663"/>
          </a:xfrm>
          <a:prstGeom prst="rect">
            <a:avLst/>
          </a:prstGeom>
        </p:spPr>
        <p:txBody>
          <a:bodyPr wrap="square">
            <a:spAutoFit/>
          </a:bodyPr>
          <a:lstStyle/>
          <a:p>
            <a:r>
              <a:rPr lang="es-ES" sz="2000" dirty="0" err="1">
                <a:solidFill>
                  <a:srgbClr val="0000FF"/>
                </a:solidFill>
                <a:latin typeface="Consolas" panose="020B0609020204030204" pitchFamily="49" charset="0"/>
              </a:rPr>
              <a:t>var</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a:t>
            </a: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x, y: y };</a:t>
            </a:r>
            <a:endParaRPr lang="es-ES"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BB8FE6D5-70D0-49CC-9272-A00272B96BC5}"/>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67EE64B0-7EBF-4906-8CE6-932CE1E35C83}"/>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C709BCD4-CF1E-4438-9500-4275CD555CA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A98FB613-D121-41B1-B782-74320F46A0FB}"/>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3161B1A-9C82-454B-B75F-38DA3401E63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841B1257-60B4-4051-BCBA-BA58D8ED1A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A159B291-0BB4-4197-9D2A-8ABA45F1297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60C526E-2702-49CE-8D25-F443D8ADB63A}"/>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5EE490C8-B08C-4EC8-A790-1CF0DE4DF3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4727596-3EC1-4FA1-B6C3-8F9F9D837F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14DCAD5-EBBD-44D6-80AB-A0A3AAE5393E}"/>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6562DF13-87EE-465E-B251-7304D995800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B826FA9-D440-447E-B6A3-C7D89AFDBA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2D158F81-CD0C-4369-99FA-77A17B23E7D2}"/>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413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31C93A9-D7F8-45C7-B252-50F01DB25B4E}"/>
              </a:ext>
            </a:extLst>
          </p:cNvPr>
          <p:cNvSpPr/>
          <p:nvPr/>
        </p:nvSpPr>
        <p:spPr>
          <a:xfrm>
            <a:off x="503220" y="1701245"/>
            <a:ext cx="11688780" cy="830997"/>
          </a:xfrm>
          <a:prstGeom prst="rect">
            <a:avLst/>
          </a:prstGeom>
        </p:spPr>
        <p:txBody>
          <a:bodyPr wrap="square" anchor="t">
            <a:spAutoFit/>
          </a:bodyPr>
          <a:lstStyle/>
          <a:p>
            <a:r>
              <a:rPr lang="fr-FR" sz="2400" i="1" dirty="0">
                <a:solidFill>
                  <a:schemeClr val="accent1"/>
                </a:solidFill>
                <a:latin typeface="Consolas" panose="020B0609020204030204" pitchFamily="49" charset="0"/>
                <a:cs typeface="Consolas" panose="020B0609020204030204" pitchFamily="49" charset="0"/>
              </a:rPr>
              <a:t>{}</a:t>
            </a:r>
            <a:r>
              <a:rPr lang="fr-FR" sz="2400" i="1" dirty="0">
                <a:latin typeface="Consolas" panose="020B0609020204030204" pitchFamily="49" charset="0"/>
                <a:cs typeface="Consolas" panose="020B0609020204030204" pitchFamily="49" charset="0"/>
              </a:rPr>
              <a:t> Pour informations, faire un git pull de la dernière version du git sur EcmaScript6 </a:t>
            </a:r>
            <a:r>
              <a:rPr lang="fr-FR" sz="2400" i="1" err="1">
                <a:latin typeface="Consolas" panose="020B0609020204030204" pitchFamily="49" charset="0"/>
                <a:cs typeface="Consolas" panose="020B0609020204030204" pitchFamily="49" charset="0"/>
              </a:rPr>
              <a:t>experience</a:t>
            </a:r>
            <a:r>
              <a:rPr lang="fr-FR" sz="2400" i="1" dirty="0">
                <a:latin typeface="Consolas" panose="020B0609020204030204" pitchFamily="49" charset="0"/>
                <a:cs typeface="Consolas" panose="020B0609020204030204" pitchFamily="49" charset="0"/>
              </a:rPr>
              <a:t> sur la </a:t>
            </a:r>
            <a:r>
              <a:rPr lang="fr-FR" sz="2400" i="1" err="1">
                <a:latin typeface="Consolas" panose="020B0609020204030204" pitchFamily="49" charset="0"/>
                <a:cs typeface="Consolas" panose="020B0609020204030204" pitchFamily="49" charset="0"/>
              </a:rPr>
              <a:t>branch</a:t>
            </a:r>
            <a:r>
              <a:rPr lang="fr-FR" sz="2400" i="1" dirty="0">
                <a:latin typeface="Consolas" panose="020B0609020204030204" pitchFamily="49" charset="0"/>
                <a:cs typeface="Consolas" panose="020B0609020204030204" pitchFamily="49" charset="0"/>
              </a:rPr>
              <a:t> Feat/</a:t>
            </a:r>
            <a:r>
              <a:rPr lang="fr-FR" sz="2400" i="1" err="1">
                <a:latin typeface="Consolas" panose="020B0609020204030204" pitchFamily="49" charset="0"/>
                <a:cs typeface="Consolas" panose="020B0609020204030204" pitchFamily="49" charset="0"/>
              </a:rPr>
              <a:t>finalStep</a:t>
            </a:r>
            <a:r>
              <a:rPr lang="fr-FR" sz="2400" b="1" dirty="0">
                <a:latin typeface="Consolas" panose="020B0609020204030204" pitchFamily="49" charset="0"/>
                <a:cs typeface="Consolas" panose="020B0609020204030204" pitchFamily="49" charset="0"/>
              </a:rPr>
              <a:t> </a:t>
            </a:r>
          </a:p>
        </p:txBody>
      </p:sp>
      <p:sp>
        <p:nvSpPr>
          <p:cNvPr id="40" name="Rectangle 39">
            <a:extLst>
              <a:ext uri="{FF2B5EF4-FFF2-40B4-BE49-F238E27FC236}">
                <a16:creationId xmlns:a16="http://schemas.microsoft.com/office/drawing/2014/main" id="{D0215392-9245-4D00-A4AE-895E07C399C4}"/>
              </a:ext>
            </a:extLst>
          </p:cNvPr>
          <p:cNvSpPr/>
          <p:nvPr/>
        </p:nvSpPr>
        <p:spPr>
          <a:xfrm>
            <a:off x="503220" y="4845668"/>
            <a:ext cx="11688780" cy="830997"/>
          </a:xfrm>
          <a:prstGeom prst="rect">
            <a:avLst/>
          </a:prstGeom>
        </p:spPr>
        <p:txBody>
          <a:bodyPr wrap="square" anchor="t">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31C93A9-D7F8-45C7-B252-50F01DB25B4E}"/>
              </a:ext>
            </a:extLst>
          </p:cNvPr>
          <p:cNvSpPr/>
          <p:nvPr/>
        </p:nvSpPr>
        <p:spPr>
          <a:xfrm>
            <a:off x="483140" y="3138181"/>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latin typeface="Consolas" panose="020B0609020204030204" pitchFamily="49" charset="0"/>
                <a:cs typeface="Consolas" panose="020B0609020204030204" pitchFamily="49" charset="0"/>
              </a:rPr>
              <a:t>Dans le composant, </a:t>
            </a:r>
            <a:r>
              <a:rPr lang="fr-FR" sz="2400" dirty="0" err="1">
                <a:latin typeface="Consolas" panose="020B0609020204030204" pitchFamily="49" charset="0"/>
                <a:cs typeface="Consolas" panose="020B0609020204030204" pitchFamily="49" charset="0"/>
              </a:rPr>
              <a:t>AllContact</a:t>
            </a:r>
            <a:r>
              <a:rPr lang="fr-FR" sz="2400" dirty="0">
                <a:latin typeface="Consolas" panose="020B0609020204030204" pitchFamily="49" charset="0"/>
                <a:cs typeface="Consolas" panose="020B0609020204030204" pitchFamily="49" charset="0"/>
              </a:rPr>
              <a:t>, afficher pour chaque contact ses informations </a:t>
            </a:r>
            <a:r>
              <a:rPr lang="fr-FR" sz="2400" b="1" dirty="0">
                <a:latin typeface="Consolas" panose="020B0609020204030204" pitchFamily="49" charset="0"/>
                <a:cs typeface="Consolas" panose="020B0609020204030204" pitchFamily="49" charset="0"/>
              </a:rPr>
              <a:t>(réutilisation du composant contact obligatoire)</a:t>
            </a:r>
          </a:p>
        </p:txBody>
      </p:sp>
      <p:pic>
        <p:nvPicPr>
          <p:cNvPr id="39" name="Image 38">
            <a:extLst>
              <a:ext uri="{FF2B5EF4-FFF2-40B4-BE49-F238E27FC236}">
                <a16:creationId xmlns:a16="http://schemas.microsoft.com/office/drawing/2014/main" id="{DC51DC4F-2D4F-40E1-B6E2-44A7AD1F7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B43EA46F-FE51-49A7-8756-B6F1E7087FB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94F719EC-0188-4FD0-A478-6EE7A4149421}"/>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D1A8AC6-CAC8-4BFF-811E-F8893FAC800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12CDF14-BFAE-4453-BD37-61C5EA6685B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6EC166DB-5462-4974-91F4-9404B2A0A17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1CD10E1-9E10-4E60-BAF1-D131BEEBE33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D24380-F3EF-4B7D-B459-C78D4FF98DF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D1EF780-7E43-4B72-B23E-A6354BBC8AF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915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87F36CF-6005-47C1-B9B8-4E97EC6B5C5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641F5A3F-D874-45EB-84FF-6F9EA3445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D2C9F733-54D6-40B7-94BA-331EEC28827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2D44CB0-9284-4611-B424-F09FD838B642}"/>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err="1">
                <a:solidFill>
                  <a:srgbClr val="70CEEF"/>
                </a:solidFill>
                <a:latin typeface="Segoe UI" panose="020B0502040204020203" pitchFamily="34" charset="0"/>
                <a:cs typeface="Segoe UI" panose="020B0502040204020203" pitchFamily="34" charset="0"/>
              </a:rPr>
              <a:t>PropTypes</a:t>
            </a:r>
            <a:r>
              <a:rPr lang="fr-FR" sz="6000" dirty="0">
                <a:solidFill>
                  <a:srgbClr val="70CEEF"/>
                </a:solidFill>
                <a:latin typeface="Segoe UI" panose="020B0502040204020203" pitchFamily="34" charset="0"/>
                <a:cs typeface="Segoe UI" panose="020B0502040204020203" pitchFamily="34" charset="0"/>
              </a:rPr>
              <a:t> </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33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Probablement aucune erreur, aucun avertissement dans la console</a:t>
            </a:r>
          </a:p>
        </p:txBody>
      </p:sp>
      <p:sp>
        <p:nvSpPr>
          <p:cNvPr id="43" name="ZoneTexte 42">
            <a:extLst>
              <a:ext uri="{FF2B5EF4-FFF2-40B4-BE49-F238E27FC236}">
                <a16:creationId xmlns:a16="http://schemas.microsoft.com/office/drawing/2014/main" id="{1579B5B5-809B-4031-8601-5E25D7DC8325}"/>
              </a:ext>
            </a:extLst>
          </p:cNvPr>
          <p:cNvSpPr txBox="1"/>
          <p:nvPr/>
        </p:nvSpPr>
        <p:spPr>
          <a:xfrm>
            <a:off x="1139702" y="3322997"/>
            <a:ext cx="10415418" cy="2246769"/>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t>Pour configurer correctement le composant, il faut lui passer les bonnes </a:t>
            </a:r>
            <a:r>
              <a:rPr lang="fr-FR" sz="2800" i="1" dirty="0" err="1"/>
              <a:t>props</a:t>
            </a:r>
            <a:r>
              <a:rPr lang="fr-FR" sz="2800" dirty="0"/>
              <a:t>. </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a:t>Les </a:t>
            </a:r>
            <a:r>
              <a:rPr lang="fr-FR" sz="2800" i="1" dirty="0" err="1"/>
              <a:t>props</a:t>
            </a:r>
            <a:r>
              <a:rPr lang="fr-FR" sz="2800" dirty="0"/>
              <a:t> sont, véritablement, </a:t>
            </a:r>
            <a:r>
              <a:rPr lang="fr-FR" sz="2800" b="1" dirty="0"/>
              <a:t>l’API du composant</a:t>
            </a:r>
            <a:r>
              <a:rPr lang="fr-FR" sz="2800" dirty="0"/>
              <a:t>. Pour cela, il est fondamental de définir formellement cette API (la liste des </a:t>
            </a:r>
            <a:r>
              <a:rPr lang="fr-FR" sz="2800" dirty="0" err="1"/>
              <a:t>props</a:t>
            </a:r>
            <a:r>
              <a:rPr lang="fr-FR" sz="2800" dirty="0"/>
              <a:t>).</a:t>
            </a:r>
            <a:endParaRPr lang="fr-FR" sz="3600"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9FB140B0-0B4D-47C7-83BC-A328CBFF4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684B7E74-8EDC-4592-ACC0-316ADA77FD2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1F73BE8-0F67-4D62-B49C-C25691ED31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FE99E6-4A57-4524-BDB5-9EAE8508442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6FA046D-66FD-4DAC-8799-C4B1F7A47BA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37C07EF-A40E-44CF-BC2E-6241943FE859}"/>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D3A5CDA-86F0-476C-893B-B80FC03CC93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4356BBF-16AD-49B2-AD13-0C1879A5A58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64663ECD-3C1D-4295-AF22-ABAB2285A3D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1" name="Groupe 50">
            <a:extLst>
              <a:ext uri="{FF2B5EF4-FFF2-40B4-BE49-F238E27FC236}">
                <a16:creationId xmlns:a16="http://schemas.microsoft.com/office/drawing/2014/main" id="{97E4A361-C751-4239-BCB7-8D0D59DD211B}"/>
              </a:ext>
            </a:extLst>
          </p:cNvPr>
          <p:cNvGrpSpPr/>
          <p:nvPr/>
        </p:nvGrpSpPr>
        <p:grpSpPr>
          <a:xfrm rot="5400000" flipH="1">
            <a:off x="9388250" y="4074330"/>
            <a:ext cx="676174" cy="4891165"/>
            <a:chOff x="8524240" y="0"/>
            <a:chExt cx="762000" cy="4389120"/>
          </a:xfrm>
        </p:grpSpPr>
        <p:sp>
          <p:nvSpPr>
            <p:cNvPr id="52" name="Rectangle 51">
              <a:extLst>
                <a:ext uri="{FF2B5EF4-FFF2-40B4-BE49-F238E27FC236}">
                  <a16:creationId xmlns:a16="http://schemas.microsoft.com/office/drawing/2014/main" id="{D358C7DB-A5FF-41C3-AE20-A3223C63DA2F}"/>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riangle rectangle 52">
              <a:extLst>
                <a:ext uri="{FF2B5EF4-FFF2-40B4-BE49-F238E27FC236}">
                  <a16:creationId xmlns:a16="http://schemas.microsoft.com/office/drawing/2014/main" id="{56F3AA03-9EEA-43CA-BC36-B1C080EEFFEE}"/>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53">
            <a:extLst>
              <a:ext uri="{FF2B5EF4-FFF2-40B4-BE49-F238E27FC236}">
                <a16:creationId xmlns:a16="http://schemas.microsoft.com/office/drawing/2014/main" id="{86B1C5F2-410F-4972-95D3-9FA0FE0D84DB}"/>
              </a:ext>
            </a:extLst>
          </p:cNvPr>
          <p:cNvGrpSpPr/>
          <p:nvPr/>
        </p:nvGrpSpPr>
        <p:grpSpPr>
          <a:xfrm rot="16200000">
            <a:off x="1846552" y="4325351"/>
            <a:ext cx="676175" cy="4389120"/>
            <a:chOff x="8524240" y="0"/>
            <a:chExt cx="762000" cy="4389120"/>
          </a:xfrm>
        </p:grpSpPr>
        <p:sp>
          <p:nvSpPr>
            <p:cNvPr id="55" name="Rectangle 54">
              <a:extLst>
                <a:ext uri="{FF2B5EF4-FFF2-40B4-BE49-F238E27FC236}">
                  <a16:creationId xmlns:a16="http://schemas.microsoft.com/office/drawing/2014/main" id="{40FC92F5-9E9E-41D6-8721-A8D8EF0C0140}"/>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riangle rectangle 55">
              <a:extLst>
                <a:ext uri="{FF2B5EF4-FFF2-40B4-BE49-F238E27FC236}">
                  <a16:creationId xmlns:a16="http://schemas.microsoft.com/office/drawing/2014/main" id="{99F64354-CF38-41DB-BB8C-F3F6DD4C620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702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C117B918-5DDB-4BBF-B9DA-7660D1D9E79C}"/>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Comment ça fonctionne ???</a:t>
            </a:r>
          </a:p>
        </p:txBody>
      </p:sp>
      <p:sp>
        <p:nvSpPr>
          <p:cNvPr id="42" name="ZoneTexte 41">
            <a:extLst>
              <a:ext uri="{FF2B5EF4-FFF2-40B4-BE49-F238E27FC236}">
                <a16:creationId xmlns:a16="http://schemas.microsoft.com/office/drawing/2014/main" id="{02860172-FC8E-48E4-A22F-EE30660EADD8}"/>
              </a:ext>
            </a:extLst>
          </p:cNvPr>
          <p:cNvSpPr txBox="1"/>
          <p:nvPr/>
        </p:nvSpPr>
        <p:spPr>
          <a:xfrm>
            <a:off x="1011206" y="3147898"/>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examine sur chaque composant une propriété statique nommé </a:t>
            </a:r>
            <a:r>
              <a:rPr lang="fr-FR" sz="2400" b="1" dirty="0" err="1">
                <a:latin typeface="Segoe UI" panose="020B0502040204020203" pitchFamily="34" charset="0"/>
                <a:cs typeface="Segoe UI" panose="020B0502040204020203" pitchFamily="34" charset="0"/>
              </a:rPr>
              <a:t>propTypes</a:t>
            </a:r>
            <a:r>
              <a:rPr lang="fr-FR" sz="2400" dirty="0">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C2EBAD96-EB6E-4CB2-8651-A6FFEEAE43E2}"/>
              </a:ext>
            </a:extLst>
          </p:cNvPr>
          <p:cNvSpPr/>
          <p:nvPr/>
        </p:nvSpPr>
        <p:spPr>
          <a:xfrm>
            <a:off x="1011206" y="4267831"/>
            <a:ext cx="10415418" cy="830997"/>
          </a:xfrm>
          <a:prstGeom prst="rect">
            <a:avLst/>
          </a:prstGeom>
        </p:spPr>
        <p:txBody>
          <a:bodyPr wrap="square">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objet </a:t>
            </a:r>
            <a:r>
              <a:rPr lang="fr-FR" sz="2400" b="1" dirty="0">
                <a:latin typeface="Segoe UI" panose="020B0502040204020203" pitchFamily="34" charset="0"/>
                <a:cs typeface="Segoe UI" panose="020B0502040204020203" pitchFamily="34" charset="0"/>
              </a:rPr>
              <a:t>dont les clés sont les noms des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attendues</a:t>
            </a:r>
            <a:r>
              <a:rPr lang="fr-FR" sz="2400" dirty="0">
                <a:latin typeface="Segoe UI" panose="020B0502040204020203" pitchFamily="34" charset="0"/>
                <a:cs typeface="Segoe UI" panose="020B0502040204020203" pitchFamily="34" charset="0"/>
              </a:rPr>
              <a:t>, et les valeurs des validateurs de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a:t>
            </a:r>
          </a:p>
        </p:txBody>
      </p:sp>
      <p:sp>
        <p:nvSpPr>
          <p:cNvPr id="44" name="ZoneTexte 43">
            <a:extLst>
              <a:ext uri="{FF2B5EF4-FFF2-40B4-BE49-F238E27FC236}">
                <a16:creationId xmlns:a16="http://schemas.microsoft.com/office/drawing/2014/main" id="{40DF2797-5A50-4E5E-BA43-CB2FA13DC323}"/>
              </a:ext>
            </a:extLst>
          </p:cNvPr>
          <p:cNvSpPr txBox="1"/>
          <p:nvPr/>
        </p:nvSpPr>
        <p:spPr>
          <a:xfrm>
            <a:off x="1012274" y="5403829"/>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module standard </a:t>
            </a:r>
            <a:r>
              <a:rPr lang="fr-FR" sz="2400" b="1" dirty="0" err="1">
                <a:latin typeface="Segoe UI" panose="020B0502040204020203" pitchFamily="34" charset="0"/>
                <a:cs typeface="Segoe UI" panose="020B0502040204020203" pitchFamily="34" charset="0"/>
              </a:rPr>
              <a:t>prop</a:t>
            </a:r>
            <a:r>
              <a:rPr lang="fr-FR" sz="2400" b="1" dirty="0">
                <a:latin typeface="Segoe UI" panose="020B0502040204020203" pitchFamily="34" charset="0"/>
                <a:cs typeface="Segoe UI" panose="020B0502040204020203" pitchFamily="34" charset="0"/>
              </a:rPr>
              <a:t>-types</a:t>
            </a:r>
            <a:r>
              <a:rPr lang="fr-FR" sz="2400" dirty="0">
                <a:latin typeface="Segoe UI" panose="020B0502040204020203" pitchFamily="34" charset="0"/>
                <a:cs typeface="Segoe UI" panose="020B0502040204020203" pitchFamily="34" charset="0"/>
              </a:rPr>
              <a:t> fournit une série de validateur.</a:t>
            </a:r>
          </a:p>
        </p:txBody>
      </p:sp>
      <p:pic>
        <p:nvPicPr>
          <p:cNvPr id="40" name="Image 39">
            <a:extLst>
              <a:ext uri="{FF2B5EF4-FFF2-40B4-BE49-F238E27FC236}">
                <a16:creationId xmlns:a16="http://schemas.microsoft.com/office/drawing/2014/main" id="{AC809265-2A5A-4E13-AD2F-9C3274429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BC1AF6F-9212-4934-B181-DA1FE47655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411B9E-B48A-48B3-89E2-89F8C89A718B}"/>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CF9D5EB-AE64-4D3D-B0A5-166CF021286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1505D1EC-AEC5-489F-A7D5-B8BFF1E96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B9545F39-0110-412F-9661-84D9B1602D3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609E9AB2-7604-4C29-8A99-BF5E1B3E831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C4333F5-4AF1-47F4-BAD7-B15EEFBB569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E3BA676D-0B2E-44C8-92FB-04BA4FAA2B2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5144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515D585-3464-4647-9CB6-157016C2F2C3}"/>
              </a:ext>
            </a:extLst>
          </p:cNvPr>
          <p:cNvSpPr txBox="1"/>
          <p:nvPr/>
        </p:nvSpPr>
        <p:spPr>
          <a:xfrm>
            <a:off x="1011206" y="2668407"/>
            <a:ext cx="10415418" cy="830997"/>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Le développeur pourra avoir un retour instantané si une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est requise ou si la valeur n’est pas du bon type par exemple.</a:t>
            </a:r>
          </a:p>
        </p:txBody>
      </p:sp>
      <p:sp>
        <p:nvSpPr>
          <p:cNvPr id="41" name="ZoneTexte 40">
            <a:extLst>
              <a:ext uri="{FF2B5EF4-FFF2-40B4-BE49-F238E27FC236}">
                <a16:creationId xmlns:a16="http://schemas.microsoft.com/office/drawing/2014/main" id="{CF5E0030-2AAB-4626-B39D-255760FE0492}"/>
              </a:ext>
            </a:extLst>
          </p:cNvPr>
          <p:cNvSpPr txBox="1"/>
          <p:nvPr/>
        </p:nvSpPr>
        <p:spPr>
          <a:xfrm>
            <a:off x="767093"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Mise en place</a:t>
            </a:r>
          </a:p>
        </p:txBody>
      </p:sp>
      <p:sp>
        <p:nvSpPr>
          <p:cNvPr id="4" name="Rectangle 3">
            <a:extLst>
              <a:ext uri="{FF2B5EF4-FFF2-40B4-BE49-F238E27FC236}">
                <a16:creationId xmlns:a16="http://schemas.microsoft.com/office/drawing/2014/main" id="{FEC93333-74E1-4A47-B817-1C0BF0E4C6E8}"/>
              </a:ext>
            </a:extLst>
          </p:cNvPr>
          <p:cNvSpPr/>
          <p:nvPr/>
        </p:nvSpPr>
        <p:spPr>
          <a:xfrm>
            <a:off x="717188" y="4883964"/>
            <a:ext cx="6131807" cy="461665"/>
          </a:xfrm>
          <a:prstGeom prst="rect">
            <a:avLst/>
          </a:prstGeom>
        </p:spPr>
        <p:txBody>
          <a:bodyPr wrap="non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Proptypes</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prop</a:t>
            </a:r>
            <a:r>
              <a:rPr lang="fr-FR" sz="2400" dirty="0">
                <a:solidFill>
                  <a:srgbClr val="A31515"/>
                </a:solidFill>
                <a:latin typeface="Consolas" panose="020B0609020204030204" pitchFamily="49" charset="0"/>
              </a:rPr>
              <a:t>-types'</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ECFD8C4C-FA73-47AC-9658-7008FB94DEF9}"/>
              </a:ext>
            </a:extLst>
          </p:cNvPr>
          <p:cNvSpPr/>
          <p:nvPr/>
        </p:nvSpPr>
        <p:spPr>
          <a:xfrm>
            <a:off x="7499100" y="4745464"/>
            <a:ext cx="4454474" cy="1200329"/>
          </a:xfrm>
          <a:prstGeom prst="rect">
            <a:avLst/>
          </a:prstGeom>
        </p:spPr>
        <p:txBody>
          <a:bodyPr wrap="square">
            <a:spAutoFit/>
          </a:bodyPr>
          <a:lstStyle/>
          <a:p>
            <a:r>
              <a:rPr lang="fr-FR" sz="2400" dirty="0" err="1">
                <a:solidFill>
                  <a:srgbClr val="000000"/>
                </a:solidFill>
                <a:latin typeface="Consolas" panose="020B0609020204030204" pitchFamily="49" charset="0"/>
              </a:rPr>
              <a:t>Contact.propTypes</a:t>
            </a:r>
            <a:r>
              <a:rPr lang="fr-FR" sz="2400" dirty="0">
                <a:solidFill>
                  <a:srgbClr val="000000"/>
                </a:solidFill>
                <a:latin typeface="Consolas" panose="020B0609020204030204" pitchFamily="49" charset="0"/>
              </a:rPr>
              <a:t> = {</a:t>
            </a:r>
          </a:p>
          <a:p>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168660BA-E0E6-472C-BEEB-E7A592FF5AB0}"/>
              </a:ext>
            </a:extLst>
          </p:cNvPr>
          <p:cNvSpPr txBox="1"/>
          <p:nvPr/>
        </p:nvSpPr>
        <p:spPr>
          <a:xfrm>
            <a:off x="7280754" y="4085452"/>
            <a:ext cx="5182471" cy="461665"/>
          </a:xfrm>
          <a:prstGeom prst="rect">
            <a:avLst/>
          </a:prstGeom>
          <a:noFill/>
          <a:effectLst/>
        </p:spPr>
        <p:txBody>
          <a:bodyPr wrap="square" rtlCol="0">
            <a:spAutoFit/>
          </a:bodyPr>
          <a:lstStyle/>
          <a:p>
            <a:r>
              <a:rPr lang="fr-FR" sz="2400" b="1" i="1" dirty="0">
                <a:latin typeface="Segoe UI" panose="020B0502040204020203" pitchFamily="34" charset="0"/>
                <a:cs typeface="Segoe UI" panose="020B0502040204020203" pitchFamily="34" charset="0"/>
              </a:rPr>
              <a:t>Juste avant l’export du composant</a:t>
            </a:r>
          </a:p>
        </p:txBody>
      </p:sp>
      <p:pic>
        <p:nvPicPr>
          <p:cNvPr id="43" name="Image 42">
            <a:extLst>
              <a:ext uri="{FF2B5EF4-FFF2-40B4-BE49-F238E27FC236}">
                <a16:creationId xmlns:a16="http://schemas.microsoft.com/office/drawing/2014/main" id="{7A990ECA-A452-47F3-B08B-751DFE31C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818C5977-690F-4CD5-8A9A-376929A0DA3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159420C5-051C-455A-88F2-EBCEA5873F94}"/>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E527AD82-6DE8-4100-A243-C5F0935876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97633D5D-E0D4-491F-A4F6-B7E299E5359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787C9BD-533D-46DC-AA6F-E13906CC73D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BBDAB59F-A208-4A34-89F1-3CB0D620A2F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9F4D43E-C00F-4BEF-84C0-0F2B302EB7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9E4FD55-B52D-4DCC-A965-89ED526783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5642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Sans mécanisme de définition formel, les bugs sont parfois difficile à repérer</a:t>
            </a:r>
          </a:p>
        </p:txBody>
      </p:sp>
      <p:sp>
        <p:nvSpPr>
          <p:cNvPr id="41" name="Rectangle 40">
            <a:extLst>
              <a:ext uri="{FF2B5EF4-FFF2-40B4-BE49-F238E27FC236}">
                <a16:creationId xmlns:a16="http://schemas.microsoft.com/office/drawing/2014/main" id="{6B798E85-91F1-4B07-9940-69EE58BD1D23}"/>
              </a:ext>
            </a:extLst>
          </p:cNvPr>
          <p:cNvSpPr/>
          <p:nvPr/>
        </p:nvSpPr>
        <p:spPr>
          <a:xfrm>
            <a:off x="3245034" y="3601783"/>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8DD4FCC2-D6AB-41B3-866D-BE34AF564434}"/>
              </a:ext>
            </a:extLst>
          </p:cNvPr>
          <p:cNvSpPr txBox="1"/>
          <p:nvPr/>
        </p:nvSpPr>
        <p:spPr>
          <a:xfrm>
            <a:off x="498482" y="4246190"/>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5" name="Rectangle 44">
            <a:extLst>
              <a:ext uri="{FF2B5EF4-FFF2-40B4-BE49-F238E27FC236}">
                <a16:creationId xmlns:a16="http://schemas.microsoft.com/office/drawing/2014/main" id="{645BF981-20D2-41DC-A0B6-711DDC3C8673}"/>
              </a:ext>
            </a:extLst>
          </p:cNvPr>
          <p:cNvSpPr/>
          <p:nvPr/>
        </p:nvSpPr>
        <p:spPr>
          <a:xfrm>
            <a:off x="3245034" y="5113402"/>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b="1"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pic>
        <p:nvPicPr>
          <p:cNvPr id="43" name="Image 42">
            <a:extLst>
              <a:ext uri="{FF2B5EF4-FFF2-40B4-BE49-F238E27FC236}">
                <a16:creationId xmlns:a16="http://schemas.microsoft.com/office/drawing/2014/main" id="{8BF62E20-AE06-4E4B-868F-1152DE938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3144B1F-7BF5-45A5-8087-77B3CF61149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1F4D315C-E640-4C33-A095-778775958EF9}"/>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6EF8709D-956B-408E-949F-8B9311AC66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B29B1C8-6A8A-4D3D-AA55-536A2ECF015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22BD6255-2AF8-48F9-A172-898B9902C97A}"/>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479EB60C-0B11-466C-899C-4C6D683DFA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AF3AEA3-D96C-4D5A-9651-CD38BB10693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093D7872-42DC-408E-9782-5925F3AAD44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971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F138D3A6-0861-4667-8C8A-5281367498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7B4BE5E9-307A-42A7-B963-F4D894BEEBBA}"/>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Step3</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8BE1E593-478E-47DC-85B8-CFA4E13D4DEE}"/>
              </a:ext>
            </a:extLst>
          </p:cNvPr>
          <p:cNvSpPr/>
          <p:nvPr/>
        </p:nvSpPr>
        <p:spPr>
          <a:xfrm>
            <a:off x="503220" y="3341368"/>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b="1" dirty="0">
                <a:solidFill>
                  <a:srgbClr val="24292E"/>
                </a:solidFill>
                <a:latin typeface="Consolas" panose="020B0609020204030204" pitchFamily="49" charset="0"/>
                <a:cs typeface="Consolas" panose="020B0609020204030204" pitchFamily="49" charset="0"/>
              </a:rPr>
              <a:t>Enrichir le composant Contact </a:t>
            </a:r>
            <a:r>
              <a:rPr lang="fr-FR" sz="2400" dirty="0">
                <a:solidFill>
                  <a:srgbClr val="24292E"/>
                </a:solidFill>
                <a:latin typeface="Consolas" panose="020B0609020204030204" pitchFamily="49" charset="0"/>
                <a:cs typeface="Consolas" panose="020B0609020204030204" pitchFamily="49" charset="0"/>
              </a:rPr>
              <a:t>afin que si une propriété n’est pas remplie tel que </a:t>
            </a:r>
            <a:r>
              <a:rPr lang="fr-FR" sz="2400" dirty="0" err="1">
                <a:solidFill>
                  <a:srgbClr val="24292E"/>
                </a:solidFill>
                <a:latin typeface="Consolas" panose="020B0609020204030204" pitchFamily="49" charset="0"/>
                <a:cs typeface="Consolas" panose="020B0609020204030204" pitchFamily="49" charset="0"/>
              </a:rPr>
              <a:t>firstName</a:t>
            </a:r>
            <a:r>
              <a:rPr lang="fr-FR" sz="2400" dirty="0">
                <a:solidFill>
                  <a:srgbClr val="24292E"/>
                </a:solidFill>
                <a:latin typeface="Consolas" panose="020B0609020204030204" pitchFamily="49" charset="0"/>
                <a:cs typeface="Consolas" panose="020B0609020204030204" pitchFamily="49" charset="0"/>
              </a:rPr>
              <a:t>, une erreur apparaîtra dans le navigateur.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8B60363-CD6E-4032-A439-E4CB7DC814B4}"/>
              </a:ext>
            </a:extLst>
          </p:cNvPr>
          <p:cNvSpPr/>
          <p:nvPr/>
        </p:nvSpPr>
        <p:spPr>
          <a:xfrm>
            <a:off x="483140" y="4946261"/>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3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step3</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41" name="Image 40">
            <a:extLst>
              <a:ext uri="{FF2B5EF4-FFF2-40B4-BE49-F238E27FC236}">
                <a16:creationId xmlns:a16="http://schemas.microsoft.com/office/drawing/2014/main" id="{E21D9A4B-D31C-4B56-9F86-050CC82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559AA333-935F-4A3D-96F1-5546F950A7E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59F5EA9-5153-43BC-A4E2-770692DEB0A5}"/>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5771A49-3FDE-4DA4-9B8F-53F34A9EFE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BDE6063-0921-4E0D-B04F-D51DF99FD15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3A7B8-476E-4A90-9FEA-4BB79049AE2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DAF66C68-6132-4516-80D4-D494A07CB0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099E7A5-C39A-4366-97DA-D1429159F1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69C5B91-804E-4AA2-BD2C-A1178D3193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4786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C573C36-6430-40F4-A1A7-DF97A22F558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ECEFAC7E-1365-4A06-BC03-532EA77BD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EE0B3C77-F780-4043-B5E9-7F23ED6FA8A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2FEBB5A5-8352-4FCF-AFF4-65C409DAADFB}"/>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073506" y="2381003"/>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StateLess</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02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80023558-A43C-46A2-818C-02538088F825}"/>
              </a:ext>
            </a:extLst>
          </p:cNvPr>
          <p:cNvSpPr/>
          <p:nvPr/>
        </p:nvSpPr>
        <p:spPr>
          <a:xfrm>
            <a:off x="767093" y="2668407"/>
            <a:ext cx="6096000" cy="3785652"/>
          </a:xfrm>
          <a:prstGeom prst="rect">
            <a:avLst/>
          </a:prstGeom>
        </p:spPr>
        <p:txBody>
          <a:bodyPr>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je suis un composant</a:t>
            </a:r>
          </a:p>
          <a:p>
            <a:pPr lvl="2"/>
            <a:r>
              <a:rPr lang="fr-FR" sz="2400" dirty="0">
                <a:solidFill>
                  <a:srgbClr val="000000"/>
                </a:solidFill>
                <a:latin typeface="Consolas" panose="020B0609020204030204" pitchFamily="49" charset="0"/>
              </a:rPr>
              <a:t>Contact {</a:t>
            </a:r>
            <a:r>
              <a:rPr lang="fr-FR" sz="2400" dirty="0" err="1">
                <a:solidFill>
                  <a:srgbClr val="000000"/>
                </a:solidFill>
                <a:latin typeface="Consolas" panose="020B0609020204030204" pitchFamily="49" charset="0"/>
              </a:rPr>
              <a:t>props.firstName</a:t>
            </a:r>
            <a:r>
              <a:rPr lang="fr-FR" sz="2400" dirty="0">
                <a:solidFill>
                  <a:srgbClr val="000000"/>
                </a:solidFill>
                <a:latin typeface="Consolas" panose="020B0609020204030204" pitchFamily="49" charset="0"/>
              </a:rPr>
              <a:t>}</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9BFBE68-E955-4FDF-BF86-043FECED7145}"/>
              </a:ext>
            </a:extLst>
          </p:cNvPr>
          <p:cNvSpPr txBox="1"/>
          <p:nvPr/>
        </p:nvSpPr>
        <p:spPr>
          <a:xfrm>
            <a:off x="5985164" y="265229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 ayant la signature </a:t>
            </a:r>
            <a:r>
              <a:rPr lang="fr-FR" sz="2400" b="1" dirty="0" err="1">
                <a:solidFill>
                  <a:srgbClr val="000000"/>
                </a:solidFill>
                <a:latin typeface="Consolas" panose="020B0609020204030204" pitchFamily="49" charset="0"/>
              </a:rPr>
              <a:t>object</a:t>
            </a:r>
            <a:r>
              <a:rPr lang="fr-FR" sz="2400" b="1" dirty="0">
                <a:solidFill>
                  <a:srgbClr val="000000"/>
                </a:solidFill>
                <a:latin typeface="Consolas" panose="020B0609020204030204" pitchFamily="49" charset="0"/>
              </a:rPr>
              <a:t> =&gt; JSX</a:t>
            </a:r>
            <a:r>
              <a:rPr lang="fr-FR" sz="2400" b="1"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50B1B2DE-2B6B-420E-8174-42D3BD4C0279}"/>
              </a:ext>
            </a:extLst>
          </p:cNvPr>
          <p:cNvSpPr txBox="1"/>
          <p:nvPr/>
        </p:nvSpPr>
        <p:spPr>
          <a:xfrm>
            <a:off x="5980469" y="3919599"/>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t>
            </a:r>
            <a:r>
              <a:rPr lang="fr-FR" sz="2400" b="1" dirty="0">
                <a:latin typeface="Segoe UI" panose="020B0502040204020203" pitchFamily="34" charset="0"/>
                <a:cs typeface="Segoe UI" panose="020B0502040204020203" pitchFamily="34" charset="0"/>
              </a:rPr>
              <a:t>sans gestion de son propre état.</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B4A5AACE-D643-4DA4-ACB3-7675743661A2}"/>
              </a:ext>
            </a:extLst>
          </p:cNvPr>
          <p:cNvSpPr txBox="1"/>
          <p:nvPr/>
        </p:nvSpPr>
        <p:spPr>
          <a:xfrm>
            <a:off x="5980469" y="528478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est passé par le parent.</a:t>
            </a:r>
            <a:r>
              <a:rPr lang="fr-FR" sz="2400" dirty="0">
                <a:latin typeface="Segoe UI" panose="020B0502040204020203" pitchFamily="34" charset="0"/>
                <a:cs typeface="Segoe UI" panose="020B0502040204020203" pitchFamily="34" charset="0"/>
              </a:rPr>
              <a:t> Lecture seule uniquement</a:t>
            </a:r>
            <a:endParaRPr lang="fr-FR" sz="2400" b="1" i="1" dirty="0">
              <a:latin typeface="Segoe UI" panose="020B0502040204020203" pitchFamily="34" charset="0"/>
              <a:cs typeface="Segoe UI" panose="020B0502040204020203" pitchFamily="34" charset="0"/>
            </a:endParaRPr>
          </a:p>
        </p:txBody>
      </p:sp>
      <p:pic>
        <p:nvPicPr>
          <p:cNvPr id="43" name="Image 42">
            <a:extLst>
              <a:ext uri="{FF2B5EF4-FFF2-40B4-BE49-F238E27FC236}">
                <a16:creationId xmlns:a16="http://schemas.microsoft.com/office/drawing/2014/main" id="{11DB04BE-A04E-4739-BAB4-4EA982854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457EDC4-999D-4812-8F55-0061B142DD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84294CE3-5F6F-4F74-B022-355E279A37AD}"/>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07351647-DEFE-47EC-A313-D9D022B1B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5D7DF1EF-A3E0-4322-9E62-17017481F3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86B000B-098E-4BB3-AA78-A7C018BB89F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7D6CD6E-8D07-4C8D-B546-1F8CFAF206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B419191-FD7C-43AF-ACCC-13142236F55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FEF302E5-B21D-41BD-BDE1-5567579AB8B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41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FCBDE047-2642-48DC-AB63-C1E46FEB2C24}"/>
              </a:ext>
            </a:extLst>
          </p:cNvPr>
          <p:cNvSpPr txBox="1"/>
          <p:nvPr/>
        </p:nvSpPr>
        <p:spPr>
          <a:xfrm>
            <a:off x="1063220" y="2581964"/>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passer une valeur à un composant : </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05F6C99-956E-4707-856F-A07A91A388B0}"/>
              </a:ext>
            </a:extLst>
          </p:cNvPr>
          <p:cNvSpPr/>
          <p:nvPr/>
        </p:nvSpPr>
        <p:spPr>
          <a:xfrm>
            <a:off x="2235209" y="3429000"/>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4" name="ZoneTexte 43">
            <a:extLst>
              <a:ext uri="{FF2B5EF4-FFF2-40B4-BE49-F238E27FC236}">
                <a16:creationId xmlns:a16="http://schemas.microsoft.com/office/drawing/2014/main" id="{F85E962E-E8A3-40DC-B952-16ADFA124954}"/>
              </a:ext>
            </a:extLst>
          </p:cNvPr>
          <p:cNvSpPr txBox="1"/>
          <p:nvPr/>
        </p:nvSpPr>
        <p:spPr>
          <a:xfrm>
            <a:off x="1139702" y="4292356"/>
            <a:ext cx="10415418"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créé est aussi appelé « </a:t>
            </a:r>
            <a:r>
              <a:rPr lang="fr-FR" sz="2400" b="1" dirty="0">
                <a:latin typeface="Segoe UI" panose="020B0502040204020203" pitchFamily="34" charset="0"/>
                <a:cs typeface="Segoe UI" panose="020B0502040204020203" pitchFamily="34" charset="0"/>
              </a:rPr>
              <a:t>Composant fonctionnel </a:t>
            </a:r>
            <a:r>
              <a:rPr lang="fr-FR" sz="2400" dirty="0">
                <a:latin typeface="Segoe UI" panose="020B0502040204020203" pitchFamily="34" charset="0"/>
                <a:cs typeface="Segoe UI" panose="020B0502040204020203" pitchFamily="34" charset="0"/>
              </a:rPr>
              <a:t>» car il est créé en utilisant une fonction pure.</a:t>
            </a:r>
          </a:p>
          <a:p>
            <a:pPr marL="285750" indent="-285750">
              <a:buFont typeface="Arial" panose="020B0604020202020204" pitchFamily="34" charset="0"/>
              <a:buChar char="•"/>
            </a:pPr>
            <a:endParaRPr lang="fr-FR" sz="2400" b="1"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résultat </a:t>
            </a:r>
            <a:r>
              <a:rPr lang="fr-FR" sz="2400" b="1" dirty="0">
                <a:latin typeface="Segoe UI" panose="020B0502040204020203" pitchFamily="34" charset="0"/>
                <a:cs typeface="Segoe UI" panose="020B0502040204020203" pitchFamily="34" charset="0"/>
              </a:rPr>
              <a:t>ne dépend </a:t>
            </a:r>
            <a:r>
              <a:rPr lang="fr-FR" sz="2400" dirty="0">
                <a:latin typeface="Segoe UI" panose="020B0502040204020203" pitchFamily="34" charset="0"/>
                <a:cs typeface="Segoe UI" panose="020B0502040204020203" pitchFamily="34" charset="0"/>
              </a:rPr>
              <a:t>que des </a:t>
            </a:r>
            <a:r>
              <a:rPr lang="fr-FR" sz="2400" b="1" dirty="0">
                <a:latin typeface="Segoe UI" panose="020B0502040204020203" pitchFamily="34" charset="0"/>
                <a:cs typeface="Segoe UI" panose="020B0502040204020203" pitchFamily="34" charset="0"/>
              </a:rPr>
              <a:t>arguments reçus et rien d’autre</a:t>
            </a:r>
          </a:p>
        </p:txBody>
      </p:sp>
      <p:pic>
        <p:nvPicPr>
          <p:cNvPr id="40" name="Image 39">
            <a:extLst>
              <a:ext uri="{FF2B5EF4-FFF2-40B4-BE49-F238E27FC236}">
                <a16:creationId xmlns:a16="http://schemas.microsoft.com/office/drawing/2014/main" id="{EB6FDB6E-E298-4CE7-A8BE-95A032F9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9FA88F2-EC37-429A-97F4-71B3EDBDE81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F5F0099-6017-4B9F-B21E-1509FA1CE983}"/>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8DF3D56C-3B0E-4A18-9212-2FDF8756894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C13C2C1-248E-4D1F-BCAB-AB86C510D5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C292A3DD-A9EF-4F26-A481-61B39137F5DE}"/>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4E24839-F87A-48F3-9E21-4B8ACC86A4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8C01B00-0748-4A53-ADA1-9BA78E2B19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FD5F17AA-0F82-45FF-92FC-315E2FE2C57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9254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Ajout d’une propriété à la volée via le contexte courant.</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21811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Computed</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Names</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04DED27D-248F-4950-9347-DC0A8468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33C19C51-18A7-4FC5-98C2-1427C9255E8E}"/>
              </a:ext>
            </a:extLst>
          </p:cNvPr>
          <p:cNvSpPr/>
          <p:nvPr/>
        </p:nvSpPr>
        <p:spPr>
          <a:xfrm>
            <a:off x="1961900" y="3938882"/>
            <a:ext cx="2417299" cy="1323439"/>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3658516-26E2-4FEA-BCE2-DCB18408B10D}"/>
              </a:ext>
            </a:extLst>
          </p:cNvPr>
          <p:cNvSpPr/>
          <p:nvPr/>
        </p:nvSpPr>
        <p:spPr>
          <a:xfrm>
            <a:off x="8320936" y="3712894"/>
            <a:ext cx="2895600" cy="132343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802F4106-F27B-485D-9554-1932241C67D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69E63E6-06D2-4F14-97B3-35E02FB928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8171009D-291C-4EBA-A502-E60FD3807B6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3EB61D60-E7A9-4CCF-AB50-41143A0351C2}"/>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124EDEEF-42E6-4DED-BCC3-7F6533BB7AAB}"/>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19EA2F08-A483-48E1-A370-5812D90401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CBF4A80F-261E-4F68-95A1-43B93777E1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7F635CD2-B956-40CA-BD74-E8EF773F66F1}"/>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4071A25-9041-46E3-8B63-CE48D8C56BB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A54887C-1FAC-4CCE-9E5C-46FA967C475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3C2160B-A2F5-4183-81D7-CF51C79B4E0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9F1BEB5-5677-47E0-BB66-8E9A0FDECD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96A759A-0393-4ADA-9141-C69FC5A10E12}"/>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F6253F6-8DF5-4C5B-8A2A-B628C3E7D46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309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2" name="ZoneTexte 21">
            <a:extLst>
              <a:ext uri="{FF2B5EF4-FFF2-40B4-BE49-F238E27FC236}">
                <a16:creationId xmlns:a16="http://schemas.microsoft.com/office/drawing/2014/main" id="{892A634E-8780-4B07-AEE6-FE225B74438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Quèsako</a:t>
            </a:r>
            <a:r>
              <a:rPr lang="fr-FR" sz="2400" dirty="0">
                <a:solidFill>
                  <a:schemeClr val="accent1">
                    <a:lumMod val="75000"/>
                  </a:schemeClr>
                </a:solidFill>
                <a:latin typeface="Segoe UI" panose="020B0502040204020203" pitchFamily="34" charset="0"/>
                <a:cs typeface="Segoe UI" panose="020B0502040204020203" pitchFamily="34" charset="0"/>
              </a:rPr>
              <a:t> ??? </a:t>
            </a:r>
          </a:p>
        </p:txBody>
      </p:sp>
      <p:sp>
        <p:nvSpPr>
          <p:cNvPr id="23" name="ZoneTexte 22">
            <a:extLst>
              <a:ext uri="{FF2B5EF4-FFF2-40B4-BE49-F238E27FC236}">
                <a16:creationId xmlns:a16="http://schemas.microsoft.com/office/drawing/2014/main" id="{A2BCF220-2711-4E67-90D1-10D4E34E02D7}"/>
              </a:ext>
            </a:extLst>
          </p:cNvPr>
          <p:cNvSpPr txBox="1"/>
          <p:nvPr/>
        </p:nvSpPr>
        <p:spPr>
          <a:xfrm>
            <a:off x="1849120" y="3223066"/>
            <a:ext cx="10415418"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C’est une fonction de base qui renvoie une autre fonction améliorée.</a:t>
            </a:r>
          </a:p>
        </p:txBody>
      </p:sp>
      <p:pic>
        <p:nvPicPr>
          <p:cNvPr id="7" name="giphy">
            <a:hlinkClick r:id="" action="ppaction://media"/>
            <a:extLst>
              <a:ext uri="{FF2B5EF4-FFF2-40B4-BE49-F238E27FC236}">
                <a16:creationId xmlns:a16="http://schemas.microsoft.com/office/drawing/2014/main" id="{97A56AE0-576E-4888-B1DB-EF3F3121AF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83091" y="3776551"/>
            <a:ext cx="4373220" cy="2405271"/>
          </a:xfrm>
          <a:prstGeom prst="rect">
            <a:avLst/>
          </a:prstGeom>
        </p:spPr>
      </p:pic>
      <p:pic>
        <p:nvPicPr>
          <p:cNvPr id="39" name="Image 38">
            <a:extLst>
              <a:ext uri="{FF2B5EF4-FFF2-40B4-BE49-F238E27FC236}">
                <a16:creationId xmlns:a16="http://schemas.microsoft.com/office/drawing/2014/main" id="{C7EF31FA-5737-4D76-A5A6-4E82D9EE7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D1B50B4C-C4B9-4F80-9469-512ED68CDE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E836244-7086-49DD-8B4F-0979FC799258}"/>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02900C5-BC2E-4E21-9A70-A6A95D9673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C90E737-6CB3-4A60-9ED6-56A1132A429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C184B53-7C0C-42B2-914A-DCF1CED2306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609FD335-EDB4-4318-8DEC-3435B6432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AAE883A-3080-4CBC-8A6C-18C3A2BB70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D3AD031-27F1-4577-A2E1-C90A1893A14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repeatCount="indefinite" fill="hold" display="0">
                  <p:stCondLst>
                    <p:cond delay="indefinite"/>
                  </p:stCondLst>
                </p:cTn>
                <p:tgtEl>
                  <p:spTgt spid="7"/>
                </p:tgtEl>
              </p:cMediaNode>
            </p:video>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A1237B9D-CBF9-4ABC-BAF2-030267EA4F7C}"/>
              </a:ext>
            </a:extLst>
          </p:cNvPr>
          <p:cNvSpPr txBox="1"/>
          <p:nvPr/>
        </p:nvSpPr>
        <p:spPr>
          <a:xfrm>
            <a:off x="1566642"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Le but ??</a:t>
            </a:r>
          </a:p>
        </p:txBody>
      </p:sp>
      <p:sp>
        <p:nvSpPr>
          <p:cNvPr id="40" name="ZoneTexte 39">
            <a:extLst>
              <a:ext uri="{FF2B5EF4-FFF2-40B4-BE49-F238E27FC236}">
                <a16:creationId xmlns:a16="http://schemas.microsoft.com/office/drawing/2014/main" id="{F3A43865-718E-432F-9287-CDC953693210}"/>
              </a:ext>
            </a:extLst>
          </p:cNvPr>
          <p:cNvSpPr txBox="1"/>
          <p:nvPr/>
        </p:nvSpPr>
        <p:spPr>
          <a:xfrm>
            <a:off x="1849120" y="3223066"/>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Rendre le </a:t>
            </a:r>
            <a:r>
              <a:rPr lang="fr-FR" sz="2400" b="1" dirty="0">
                <a:latin typeface="Segoe UI" panose="020B0502040204020203" pitchFamily="34" charset="0"/>
                <a:cs typeface="Segoe UI" panose="020B0502040204020203" pitchFamily="34" charset="0"/>
              </a:rPr>
              <a:t>code plus lisible </a:t>
            </a:r>
            <a:r>
              <a:rPr lang="fr-FR" sz="2400" dirty="0">
                <a:latin typeface="Segoe UI" panose="020B0502040204020203" pitchFamily="34" charset="0"/>
                <a:cs typeface="Segoe UI" panose="020B0502040204020203" pitchFamily="34" charset="0"/>
              </a:rPr>
              <a:t>en </a:t>
            </a:r>
            <a:r>
              <a:rPr lang="fr-FR" sz="2400" b="1" dirty="0">
                <a:latin typeface="Segoe UI" panose="020B0502040204020203" pitchFamily="34" charset="0"/>
                <a:cs typeface="Segoe UI" panose="020B0502040204020203" pitchFamily="34" charset="0"/>
              </a:rPr>
              <a:t>cachant la logique </a:t>
            </a:r>
            <a:r>
              <a:rPr lang="fr-FR" sz="2400" dirty="0">
                <a:latin typeface="Segoe UI" panose="020B0502040204020203" pitchFamily="34" charset="0"/>
                <a:cs typeface="Segoe UI" panose="020B0502040204020203" pitchFamily="34" charset="0"/>
              </a:rPr>
              <a:t>derrière une fonction</a:t>
            </a:r>
          </a:p>
        </p:txBody>
      </p:sp>
      <p:sp>
        <p:nvSpPr>
          <p:cNvPr id="41" name="ZoneTexte 40">
            <a:extLst>
              <a:ext uri="{FF2B5EF4-FFF2-40B4-BE49-F238E27FC236}">
                <a16:creationId xmlns:a16="http://schemas.microsoft.com/office/drawing/2014/main" id="{9ADCFB79-291C-463B-95ED-FB09E4D7C9CD}"/>
              </a:ext>
            </a:extLst>
          </p:cNvPr>
          <p:cNvSpPr txBox="1"/>
          <p:nvPr/>
        </p:nvSpPr>
        <p:spPr>
          <a:xfrm>
            <a:off x="1849120" y="4198855"/>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Appelé aussi « </a:t>
            </a:r>
            <a:r>
              <a:rPr lang="fr-FR" sz="2400" b="1" dirty="0">
                <a:latin typeface="Segoe UI" panose="020B0502040204020203" pitchFamily="34" charset="0"/>
                <a:cs typeface="Segoe UI" panose="020B0502040204020203" pitchFamily="34" charset="0"/>
              </a:rPr>
              <a:t>pattern décorateur</a:t>
            </a:r>
            <a:r>
              <a:rPr lang="fr-FR" sz="2400" dirty="0">
                <a:latin typeface="Segoe UI" panose="020B0502040204020203" pitchFamily="34" charset="0"/>
                <a:cs typeface="Segoe UI" panose="020B0502040204020203" pitchFamily="34" charset="0"/>
              </a:rPr>
              <a:t> »</a:t>
            </a:r>
          </a:p>
        </p:txBody>
      </p:sp>
      <p:pic>
        <p:nvPicPr>
          <p:cNvPr id="42" name="Image 41">
            <a:extLst>
              <a:ext uri="{FF2B5EF4-FFF2-40B4-BE49-F238E27FC236}">
                <a16:creationId xmlns:a16="http://schemas.microsoft.com/office/drawing/2014/main" id="{18042CD7-5E04-4B8E-865F-6BA86410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FFCAD713-6EF1-4539-8B27-3496311B6C6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F38B17C2-74B2-4ABD-9398-6F0A7B8E8D5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01B06AE7-D16B-4D99-8616-65B522EF7D7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E81B5824-A03F-4CF5-8139-3B6E2DB7F6B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4255C6-7BB1-4C4C-8EE8-59B64E83E6BC}"/>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3DF46CE-B04B-420F-ADD4-70C6D121F3C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A95255-A863-49EE-8D2F-EE0392507F5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869E059-6C96-428D-9E93-D44BFF8561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6106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1564386" y="2378718"/>
            <a:ext cx="1949123" cy="461665"/>
          </a:xfrm>
          <a:prstGeom prst="rect">
            <a:avLst/>
          </a:prstGeom>
        </p:spPr>
        <p:txBody>
          <a:bodyPr wrap="none">
            <a:spAutoFit/>
          </a:bodyPr>
          <a:lstStyle/>
          <a:p>
            <a:pPr marL="285750" indent="-285750">
              <a:buFont typeface="Wingdings" panose="05000000000000000000" pitchFamily="2" charset="2"/>
              <a:buChar char="q"/>
            </a:pPr>
            <a:r>
              <a:rPr lang="fr-FR" sz="2400" b="1" dirty="0">
                <a:solidFill>
                  <a:schemeClr val="accent1">
                    <a:lumMod val="75000"/>
                  </a:schemeClr>
                </a:solidFill>
                <a:latin typeface="Segoe UI" panose="020B0502040204020203" pitchFamily="34" charset="0"/>
                <a:cs typeface="Segoe UI" panose="020B0502040204020203" pitchFamily="34" charset="0"/>
              </a:rPr>
              <a:t> Exemple :</a:t>
            </a:r>
          </a:p>
        </p:txBody>
      </p:sp>
      <p:sp>
        <p:nvSpPr>
          <p:cNvPr id="7" name="Rectangle 6">
            <a:extLst>
              <a:ext uri="{FF2B5EF4-FFF2-40B4-BE49-F238E27FC236}">
                <a16:creationId xmlns:a16="http://schemas.microsoft.com/office/drawing/2014/main" id="{891E2CC0-D6F6-46D7-A08A-3722FFA4E742}"/>
              </a:ext>
            </a:extLst>
          </p:cNvPr>
          <p:cNvSpPr/>
          <p:nvPr/>
        </p:nvSpPr>
        <p:spPr>
          <a:xfrm>
            <a:off x="6787677" y="1881856"/>
            <a:ext cx="5404323"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dirty="0"/>
              <a:t>=&gt;</a:t>
            </a:r>
          </a:p>
          <a:p>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props.loading</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FF"/>
                </a:solidFill>
                <a:latin typeface="Consolas" panose="020B0609020204030204" pitchFamily="49" charset="0"/>
              </a:rPr>
              <a:t>{</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D5677AB5-BEB6-42BB-81F9-A13CFB16A111}"/>
              </a:ext>
            </a:extLst>
          </p:cNvPr>
          <p:cNvSpPr txBox="1"/>
          <p:nvPr/>
        </p:nvSpPr>
        <p:spPr>
          <a:xfrm>
            <a:off x="767093" y="3298357"/>
            <a:ext cx="417039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Affiche un spinner de chargement tant que le contact n’est pas chargé</a:t>
            </a:r>
          </a:p>
        </p:txBody>
      </p:sp>
      <p:sp>
        <p:nvSpPr>
          <p:cNvPr id="42" name="ZoneTexte 41">
            <a:extLst>
              <a:ext uri="{FF2B5EF4-FFF2-40B4-BE49-F238E27FC236}">
                <a16:creationId xmlns:a16="http://schemas.microsoft.com/office/drawing/2014/main" id="{FFFB657A-D419-49BE-BE98-6821ABB61322}"/>
              </a:ext>
            </a:extLst>
          </p:cNvPr>
          <p:cNvSpPr txBox="1"/>
          <p:nvPr/>
        </p:nvSpPr>
        <p:spPr>
          <a:xfrm>
            <a:off x="639323" y="5081554"/>
            <a:ext cx="1140482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u="sng" dirty="0">
                <a:solidFill>
                  <a:srgbClr val="C00000"/>
                </a:solidFill>
                <a:latin typeface="Segoe UI" panose="020B0502040204020203" pitchFamily="34" charset="0"/>
                <a:cs typeface="Segoe UI" panose="020B0502040204020203" pitchFamily="34" charset="0"/>
              </a:rPr>
              <a:t>Problème</a:t>
            </a:r>
            <a:r>
              <a:rPr lang="fr-FR" sz="2400" dirty="0">
                <a:latin typeface="Segoe UI" panose="020B0502040204020203" pitchFamily="34" charset="0"/>
                <a:cs typeface="Segoe UI" panose="020B0502040204020203" pitchFamily="34" charset="0"/>
              </a:rPr>
              <a:t> </a:t>
            </a:r>
            <a:r>
              <a:rPr lang="fr-FR" sz="2400" dirty="0">
                <a:solidFill>
                  <a:srgbClr val="C00000"/>
                </a:solidFill>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L’affichage qui apporte de la valeur </a:t>
            </a:r>
            <a:r>
              <a:rPr lang="fr-FR" sz="2400" b="1" i="1" dirty="0">
                <a:latin typeface="Segoe UI" panose="020B0502040204020203" pitchFamily="34" charset="0"/>
                <a:cs typeface="Segoe UI" panose="020B0502040204020203" pitchFamily="34" charset="0"/>
              </a:rPr>
              <a:t>(comment afficher un utilisateur) </a:t>
            </a:r>
            <a:r>
              <a:rPr lang="fr-FR" sz="2400" dirty="0">
                <a:latin typeface="Segoe UI" panose="020B0502040204020203" pitchFamily="34" charset="0"/>
                <a:cs typeface="Segoe UI" panose="020B0502040204020203" pitchFamily="34" charset="0"/>
              </a:rPr>
              <a:t>est noyée avec la partie qui s’occupe de l’affichage du chargement.   </a:t>
            </a:r>
          </a:p>
        </p:txBody>
      </p:sp>
      <p:pic>
        <p:nvPicPr>
          <p:cNvPr id="39" name="Image 38">
            <a:extLst>
              <a:ext uri="{FF2B5EF4-FFF2-40B4-BE49-F238E27FC236}">
                <a16:creationId xmlns:a16="http://schemas.microsoft.com/office/drawing/2014/main" id="{CDD1AA9B-4E44-4877-8E7D-B2FC48645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C251FFB-5830-4C19-8D3C-002D2E338E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7D2DE5D-5782-492D-8826-E663C302BEDA}"/>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9F177FC-5C8C-445A-9087-B1D00349A96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774052A-35B5-4B04-9B4D-9061BCD964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FFBA9BE7-F822-4676-920C-83225E2BCAE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15AA0FFC-4252-4731-A595-E90F6927F74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5D8FF2A-9A6D-4123-AEE8-91B3B8ACC68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C06C3253-FA2D-4E5F-9DF4-F0A5CD3328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899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043590"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Première extraction</a:t>
            </a:r>
          </a:p>
        </p:txBody>
      </p:sp>
      <p:sp>
        <p:nvSpPr>
          <p:cNvPr id="6" name="Rectangle 5">
            <a:extLst>
              <a:ext uri="{FF2B5EF4-FFF2-40B4-BE49-F238E27FC236}">
                <a16:creationId xmlns:a16="http://schemas.microsoft.com/office/drawing/2014/main" id="{BBF2FAE6-9EC0-47D4-A82D-0487EAC0D885}"/>
              </a:ext>
            </a:extLst>
          </p:cNvPr>
          <p:cNvSpPr/>
          <p:nvPr/>
        </p:nvSpPr>
        <p:spPr>
          <a:xfrm>
            <a:off x="603920" y="2786100"/>
            <a:ext cx="5524334" cy="3416320"/>
          </a:xfrm>
          <a:prstGeom prst="rect">
            <a:avLst/>
          </a:prstGeom>
        </p:spPr>
        <p:txBody>
          <a:bodyPr wrap="square">
            <a:spAutoFit/>
          </a:bodyPr>
          <a:lstStyle/>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FillContact</a:t>
            </a:r>
            <a:r>
              <a:rPr lang="fr-FR" sz="2400" dirty="0">
                <a:solidFill>
                  <a:srgbClr val="000000"/>
                </a:solidFill>
                <a:latin typeface="Consolas" panose="020B0609020204030204" pitchFamily="49" charset="0"/>
              </a:rPr>
              <a: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props.user.name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388AAD3A-91BF-49A1-8F47-224C2D30EFFA}"/>
              </a:ext>
            </a:extLst>
          </p:cNvPr>
          <p:cNvSpPr/>
          <p:nvPr/>
        </p:nvSpPr>
        <p:spPr>
          <a:xfrm>
            <a:off x="6128254" y="3207362"/>
            <a:ext cx="6096000" cy="2246769"/>
          </a:xfrm>
          <a:prstGeom prst="rect">
            <a:avLst/>
          </a:prstGeom>
        </p:spPr>
        <p:txBody>
          <a:bodyPr>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Contact = (</a:t>
            </a:r>
            <a:r>
              <a:rPr lang="fr-FR" sz="2800" dirty="0" err="1">
                <a:solidFill>
                  <a:srgbClr val="000000"/>
                </a:solidFill>
                <a:latin typeface="Consolas" panose="020B0609020204030204" pitchFamily="49" charset="0"/>
              </a:rPr>
              <a:t>props</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=&gt;</a:t>
            </a:r>
            <a:r>
              <a:rPr lang="fr-FR" sz="2800" dirty="0">
                <a:solidFill>
                  <a:srgbClr val="000000"/>
                </a:solidFill>
                <a:latin typeface="Consolas" panose="020B0609020204030204" pitchFamily="49" charset="0"/>
              </a:rPr>
              <a:t> {</a:t>
            </a:r>
          </a:p>
          <a:p>
            <a:r>
              <a:rPr lang="fr-FR" sz="2800" dirty="0">
                <a:solidFill>
                  <a:srgbClr val="0000FF"/>
                </a:solidFill>
                <a:latin typeface="Consolas" panose="020B0609020204030204" pitchFamily="49" charset="0"/>
              </a:rPr>
              <a:t>return</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props.loading</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loadSpinner</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FillContact</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props</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a:t>
            </a:r>
          </a:p>
        </p:txBody>
      </p:sp>
      <p:pic>
        <p:nvPicPr>
          <p:cNvPr id="39" name="Image 38">
            <a:extLst>
              <a:ext uri="{FF2B5EF4-FFF2-40B4-BE49-F238E27FC236}">
                <a16:creationId xmlns:a16="http://schemas.microsoft.com/office/drawing/2014/main" id="{1CC2F258-DE22-4B1B-BDA3-1FE1A2DA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CFF4999F-629E-4539-BCA0-CD802A189C2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455E9ED-C74C-49A9-A1C4-3799FB897285}"/>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892E38B6-0977-43F1-B2E1-E2DC7815FF7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D418132-B0A4-41B7-9328-787E7572385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CE8D841-9EF9-45B7-9791-B67A6D5A72B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82209837-35E5-49AF-91F8-E7164994C43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C7A7B20C-F77E-433C-A9A2-4FFD18D101F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535C086-9689-495E-9E19-164388C4B94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36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281668"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Deuxième extraction</a:t>
            </a:r>
          </a:p>
        </p:txBody>
      </p:sp>
      <p:sp>
        <p:nvSpPr>
          <p:cNvPr id="9" name="Rectangle 8">
            <a:extLst>
              <a:ext uri="{FF2B5EF4-FFF2-40B4-BE49-F238E27FC236}">
                <a16:creationId xmlns:a16="http://schemas.microsoft.com/office/drawing/2014/main" id="{16491401-4A7A-4D4C-ADD5-1904FDFA22ED}"/>
              </a:ext>
            </a:extLst>
          </p:cNvPr>
          <p:cNvSpPr/>
          <p:nvPr/>
        </p:nvSpPr>
        <p:spPr>
          <a:xfrm>
            <a:off x="318653" y="2993094"/>
            <a:ext cx="6962099"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withLoading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BaseComponent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2"/>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BaseComponent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CF86B5BE-DE86-4B7F-9588-5375AC27F565}"/>
              </a:ext>
            </a:extLst>
          </p:cNvPr>
          <p:cNvSpPr/>
          <p:nvPr/>
        </p:nvSpPr>
        <p:spPr>
          <a:xfrm>
            <a:off x="7811399" y="2986886"/>
            <a:ext cx="4232752" cy="2308324"/>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Contact = </a:t>
            </a:r>
            <a:r>
              <a:rPr lang="en-US" sz="2400" dirty="0" err="1">
                <a:solidFill>
                  <a:srgbClr val="000000"/>
                </a:solidFill>
                <a:latin typeface="Consolas" panose="020B0609020204030204" pitchFamily="49" charset="0"/>
              </a:rPr>
              <a:t>withLoading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(props)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props.loading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FillContact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FA671945-307E-4F26-9818-609E7CDCA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85FCAD2D-8288-4FA9-AF5D-320EF7568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10943FF-62FD-432C-A000-733B99B942F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2F886234-0D5A-4A3E-A764-8D95E106F56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57C3AB-C08C-4D27-B8FC-0FF440D70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26F7CEB0-D7EA-4D93-ACE9-2069A0D5EA7D}"/>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B0B77C83-E214-406D-8214-B4335E2BE92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21E8D5F-9239-46F5-945F-BE21E604B80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4B63B372-AF6E-40FC-A904-26358BEADE6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460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categoriesStateless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409492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Créer un composant « </a:t>
            </a:r>
            <a:r>
              <a:rPr lang="fr-FR" sz="2400" dirty="0" err="1">
                <a:solidFill>
                  <a:srgbClr val="24292E"/>
                </a:solidFill>
                <a:latin typeface="Consolas" panose="020B0609020204030204" pitchFamily="49" charset="0"/>
                <a:cs typeface="Consolas" panose="020B0609020204030204" pitchFamily="49" charset="0"/>
              </a:rPr>
              <a:t>superieur</a:t>
            </a:r>
            <a:r>
              <a:rPr lang="fr-FR" sz="2400"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CategoriesContainer</a:t>
            </a:r>
            <a:r>
              <a:rPr lang="fr-FR" sz="2400" b="1" dirty="0">
                <a:solidFill>
                  <a:srgbClr val="24292E"/>
                </a:solidFill>
                <a:latin typeface="Consolas" panose="020B0609020204030204" pitchFamily="49" charset="0"/>
                <a:cs typeface="Consolas" panose="020B0609020204030204" pitchFamily="49" charset="0"/>
              </a:rPr>
              <a:t> </a:t>
            </a:r>
            <a:r>
              <a:rPr lang="fr-FR" sz="2400" dirty="0">
                <a:solidFill>
                  <a:srgbClr val="24292E"/>
                </a:solidFill>
                <a:latin typeface="Consolas" panose="020B0609020204030204" pitchFamily="49" charset="0"/>
                <a:cs typeface="Consolas" panose="020B0609020204030204" pitchFamily="49" charset="0"/>
              </a:rPr>
              <a:t>dans le dossier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gérer l’état du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précédemment modifié</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2E69CDFB-757F-4A35-B515-A23973BB8AFE}"/>
              </a:ext>
            </a:extLst>
          </p:cNvPr>
          <p:cNvSpPr/>
          <p:nvPr/>
        </p:nvSpPr>
        <p:spPr>
          <a:xfrm>
            <a:off x="503220" y="2857270"/>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Modifier le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le passer en fonction pure sans état.</a:t>
            </a: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991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Ajouter les </a:t>
            </a:r>
            <a:r>
              <a:rPr lang="fr-FR" sz="2400" dirty="0" err="1">
                <a:solidFill>
                  <a:srgbClr val="24292E"/>
                </a:solidFill>
                <a:latin typeface="Consolas" panose="020B0609020204030204" pitchFamily="49" charset="0"/>
                <a:cs typeface="Consolas" panose="020B0609020204030204" pitchFamily="49" charset="0"/>
              </a:rPr>
              <a:t>proptypes</a:t>
            </a:r>
            <a:r>
              <a:rPr lang="fr-FR" sz="2400" dirty="0">
                <a:solidFill>
                  <a:srgbClr val="24292E"/>
                </a:solidFill>
                <a:latin typeface="Consolas" panose="020B0609020204030204" pitchFamily="49" charset="0"/>
                <a:cs typeface="Consolas" panose="020B0609020204030204" pitchFamily="49" charset="0"/>
              </a:rPr>
              <a:t> nécessaires pour le composant </a:t>
            </a:r>
            <a:r>
              <a:rPr lang="fr-FR" sz="2400" dirty="0" err="1">
                <a:solidFill>
                  <a:srgbClr val="24292E"/>
                </a:solidFill>
                <a:latin typeface="Consolas" panose="020B0609020204030204" pitchFamily="49" charset="0"/>
                <a:cs typeface="Consolas" panose="020B0609020204030204" pitchFamily="49" charset="0"/>
              </a:rPr>
              <a:t>Categories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3204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Step4</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3</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3359840"/>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Ajout d’un fichier </a:t>
            </a:r>
            <a:r>
              <a:rPr lang="fr-FR" sz="2400" b="1" dirty="0">
                <a:solidFill>
                  <a:srgbClr val="24292E"/>
                </a:solidFill>
                <a:latin typeface="Consolas" panose="020B0609020204030204" pitchFamily="49" charset="0"/>
                <a:cs typeface="Consolas" panose="020B0609020204030204" pitchFamily="49" charset="0"/>
              </a:rPr>
              <a:t>ContactHoc.js</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2B63CA6E-A4DD-47C2-8AD8-8043D65FD20A}"/>
              </a:ext>
            </a:extLst>
          </p:cNvPr>
          <p:cNvSpPr/>
          <p:nvPr/>
        </p:nvSpPr>
        <p:spPr>
          <a:xfrm>
            <a:off x="483140" y="444526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Transformer le composant Contact en composant </a:t>
            </a:r>
            <a:r>
              <a:rPr lang="fr-FR" sz="2400" dirty="0" err="1">
                <a:solidFill>
                  <a:srgbClr val="24292E"/>
                </a:solidFill>
                <a:latin typeface="Consolas" panose="020B0609020204030204" pitchFamily="49" charset="0"/>
                <a:cs typeface="Consolas" panose="020B0609020204030204" pitchFamily="49" charset="0"/>
              </a:rPr>
              <a:t>stateless</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4C67E7A5-455B-4CB4-9AD0-453CC802FB8A}"/>
              </a:ext>
            </a:extLst>
          </p:cNvPr>
          <p:cNvSpPr/>
          <p:nvPr/>
        </p:nvSpPr>
        <p:spPr>
          <a:xfrm>
            <a:off x="3027961" y="5156755"/>
            <a:ext cx="8351240" cy="830997"/>
          </a:xfrm>
          <a:prstGeom prst="rect">
            <a:avLst/>
          </a:prstGeom>
        </p:spPr>
        <p:txBody>
          <a:bodyPr wrap="square">
            <a:spAutoFit/>
          </a:bodyPr>
          <a:lstStyle/>
          <a:p>
            <a:r>
              <a:rPr lang="fr-FR" sz="2400" dirty="0">
                <a:solidFill>
                  <a:srgbClr val="24292E"/>
                </a:solidFill>
                <a:latin typeface="Consolas" panose="020B0609020204030204" pitchFamily="49" charset="0"/>
                <a:cs typeface="Consolas" panose="020B0609020204030204" pitchFamily="49" charset="0"/>
              </a:rPr>
              <a:t>. </a:t>
            </a:r>
            <a:r>
              <a:rPr lang="fr-FR" sz="2400" i="1" dirty="0">
                <a:solidFill>
                  <a:schemeClr val="accent2">
                    <a:lumMod val="50000"/>
                  </a:schemeClr>
                </a:solidFill>
                <a:latin typeface="Consolas" panose="020B0609020204030204" pitchFamily="49" charset="0"/>
                <a:cs typeface="Consolas" panose="020B0609020204030204" pitchFamily="49" charset="0"/>
              </a:rPr>
              <a:t>Pour information ce composant ne disposera pas d’état propre.</a:t>
            </a:r>
            <a:endParaRPr lang="fr-FR" altLang="fr-FR" sz="2400" b="1" i="1" dirty="0">
              <a:solidFill>
                <a:schemeClr val="accent2">
                  <a:lumMod val="50000"/>
                </a:schemeClr>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669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Modification du fichier </a:t>
            </a:r>
            <a:r>
              <a:rPr lang="fr-FR" sz="2400" b="1" dirty="0">
                <a:solidFill>
                  <a:srgbClr val="24292E"/>
                </a:solidFill>
                <a:latin typeface="Consolas" panose="020B0609020204030204" pitchFamily="49" charset="0"/>
                <a:cs typeface="Consolas" panose="020B0609020204030204" pitchFamily="49" charset="0"/>
              </a:rPr>
              <a:t>App.js </a:t>
            </a:r>
            <a:r>
              <a:rPr lang="fr-FR" sz="2400" dirty="0">
                <a:solidFill>
                  <a:srgbClr val="24292E"/>
                </a:solidFill>
                <a:latin typeface="Consolas" panose="020B0609020204030204" pitchFamily="49" charset="0"/>
                <a:cs typeface="Consolas" panose="020B0609020204030204" pitchFamily="49" charset="0"/>
              </a:rPr>
              <a:t>pour ajouter notre nouveau composant </a:t>
            </a:r>
            <a:r>
              <a:rPr lang="fr-FR" sz="2400" b="1" dirty="0" err="1">
                <a:solidFill>
                  <a:srgbClr val="24292E"/>
                </a:solidFill>
                <a:latin typeface="Consolas" panose="020B0609020204030204" pitchFamily="49" charset="0"/>
                <a:cs typeface="Consolas" panose="020B0609020204030204" pitchFamily="49" charset="0"/>
              </a:rPr>
              <a:t>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C559C77B-CB10-485D-B8B2-532E54209AB5}"/>
              </a:ext>
            </a:extLst>
          </p:cNvPr>
          <p:cNvSpPr/>
          <p:nvPr/>
        </p:nvSpPr>
        <p:spPr>
          <a:xfrm>
            <a:off x="503220" y="2979150"/>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1F628DC-95A9-4498-8A5C-46BC6BDC3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0CAC00A6-A27F-4F3C-80AF-C44F494512D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DD1AABAF-E863-462F-B40B-2AF39F1BBB3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8A2D9110-56A7-441F-8A4D-48DC5DC0623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0A57065-431D-4DB7-A73B-6453D5B2EF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0CC08EC-A210-4B15-953C-83BE4F513B2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860520BA-0996-4D93-9820-DEA1A8791D1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14B6BA-F078-432F-BC2A-B0BFF8AC55E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4B85FD2E-D71C-4688-8ECD-B9795565773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0331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817F3742-1482-40A7-9ADF-6F040088B836}"/>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5616DE72-9E5F-4C3A-83BE-76458C706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613AF359-68DD-4115-807E-7B1D81D7800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15BAB54-0D51-4670-8FD5-48F37C4341F4}"/>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381003"/>
            <a:ext cx="9899018" cy="1015663"/>
          </a:xfrm>
          <a:prstGeom prst="rect">
            <a:avLst/>
          </a:prstGeom>
          <a:noFill/>
          <a:effectLst/>
        </p:spPr>
        <p:txBody>
          <a:bodyPr wrap="square" rtlCol="0">
            <a:spAutoFit/>
          </a:bodyPr>
          <a:lstStyle/>
          <a:p>
            <a:r>
              <a:rPr lang="fr-FR" sz="6000" dirty="0">
                <a:solidFill>
                  <a:srgbClr val="70CEEF"/>
                </a:solidFill>
                <a:latin typeface="Segoe UI" panose="020B0502040204020203" pitchFamily="34" charset="0"/>
                <a:cs typeface="Segoe UI" panose="020B0502040204020203" pitchFamily="34" charset="0"/>
              </a:rPr>
              <a:t>La bibliothèque </a:t>
            </a:r>
            <a:r>
              <a:rPr lang="fr-FR" sz="6000" b="1" dirty="0">
                <a:solidFill>
                  <a:srgbClr val="70CEEF"/>
                </a:solidFill>
                <a:latin typeface="Segoe UI" panose="020B0502040204020203" pitchFamily="34" charset="0"/>
                <a:cs typeface="Segoe UI" panose="020B0502040204020203" pitchFamily="34" charset="0"/>
              </a:rPr>
              <a:t>Recompose </a:t>
            </a:r>
            <a:endParaRPr lang="fr-FR" sz="6000"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774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43497" y="3662362"/>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7131452" y="3547495"/>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5F493A2A-13E1-462B-B578-912E24506D33}"/>
              </a:ext>
            </a:extLst>
          </p:cNvPr>
          <p:cNvSpPr txBox="1"/>
          <p:nvPr/>
        </p:nvSpPr>
        <p:spPr>
          <a:xfrm>
            <a:off x="2808912" y="2653559"/>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Très pratique pour la récupération de certaines variables ou constante par exemple.</a:t>
            </a:r>
          </a:p>
        </p:txBody>
      </p:sp>
      <p:sp>
        <p:nvSpPr>
          <p:cNvPr id="21" name="Hexagone 23">
            <a:extLst>
              <a:ext uri="{FF2B5EF4-FFF2-40B4-BE49-F238E27FC236}">
                <a16:creationId xmlns:a16="http://schemas.microsoft.com/office/drawing/2014/main" id="{9745DE0A-361D-462A-BED6-614A0D42CBE8}"/>
              </a:ext>
            </a:extLst>
          </p:cNvPr>
          <p:cNvSpPr/>
          <p:nvPr/>
        </p:nvSpPr>
        <p:spPr>
          <a:xfrm>
            <a:off x="643497" y="1189096"/>
            <a:ext cx="1774849" cy="187996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Array</a:t>
            </a:r>
            <a:r>
              <a:rPr lang="fr-FR" sz="2000" dirty="0">
                <a:solidFill>
                  <a:schemeClr val="tx1"/>
                </a:solidFill>
                <a:latin typeface="Segoe UI" panose="020B0502040204020203" pitchFamily="34" charset="0"/>
                <a:cs typeface="Segoe UI" panose="020B0502040204020203" pitchFamily="34" charset="0"/>
              </a:rPr>
              <a:t>)</a:t>
            </a:r>
          </a:p>
        </p:txBody>
      </p:sp>
      <p:pic>
        <p:nvPicPr>
          <p:cNvPr id="22" name="Image 21">
            <a:extLst>
              <a:ext uri="{FF2B5EF4-FFF2-40B4-BE49-F238E27FC236}">
                <a16:creationId xmlns:a16="http://schemas.microsoft.com/office/drawing/2014/main" id="{D5BB5868-038F-46FE-B80C-29DB8A52C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6B4017A1-3F3A-4A62-802B-F8BCC4A4D94B}"/>
              </a:ext>
            </a:extLst>
          </p:cNvPr>
          <p:cNvSpPr/>
          <p:nvPr/>
        </p:nvSpPr>
        <p:spPr>
          <a:xfrm>
            <a:off x="1035452" y="4504954"/>
            <a:ext cx="3963267" cy="132343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 a, b , c ]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EEAE99A-A1C3-4C76-A4B0-CAF920B913A3}"/>
              </a:ext>
            </a:extLst>
          </p:cNvPr>
          <p:cNvSpPr/>
          <p:nvPr/>
        </p:nvSpPr>
        <p:spPr>
          <a:xfrm>
            <a:off x="6492239" y="4504953"/>
            <a:ext cx="6096000" cy="1323439"/>
          </a:xfrm>
          <a:prstGeom prst="rect">
            <a:avLst/>
          </a:prstGeom>
        </p:spPr>
        <p:txBody>
          <a:bodyPr>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0</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c=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7" name="Groupe 36">
            <a:extLst>
              <a:ext uri="{FF2B5EF4-FFF2-40B4-BE49-F238E27FC236}">
                <a16:creationId xmlns:a16="http://schemas.microsoft.com/office/drawing/2014/main" id="{8017812B-9D57-4508-8247-41D9FC8FDA7B}"/>
              </a:ext>
            </a:extLst>
          </p:cNvPr>
          <p:cNvGrpSpPr/>
          <p:nvPr/>
        </p:nvGrpSpPr>
        <p:grpSpPr>
          <a:xfrm>
            <a:off x="7280754" y="6181826"/>
            <a:ext cx="4891165" cy="676174"/>
            <a:chOff x="7280754" y="6181826"/>
            <a:chExt cx="4891165" cy="676174"/>
          </a:xfrm>
        </p:grpSpPr>
        <p:sp>
          <p:nvSpPr>
            <p:cNvPr id="38" name="Rectangle 37">
              <a:extLst>
                <a:ext uri="{FF2B5EF4-FFF2-40B4-BE49-F238E27FC236}">
                  <a16:creationId xmlns:a16="http://schemas.microsoft.com/office/drawing/2014/main" id="{43EB82AD-3AA8-4C5A-A8FA-1EBDC00C34B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3F3B645E-DDC5-44FC-A9E3-5F61C5DE73B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AE58C5B-1280-428B-86B7-833AAD2FCF48}"/>
              </a:ext>
            </a:extLst>
          </p:cNvPr>
          <p:cNvGrpSpPr/>
          <p:nvPr/>
        </p:nvGrpSpPr>
        <p:grpSpPr>
          <a:xfrm>
            <a:off x="-9920" y="6181823"/>
            <a:ext cx="4389120" cy="676175"/>
            <a:chOff x="-9920" y="6181823"/>
            <a:chExt cx="4389120" cy="676175"/>
          </a:xfrm>
        </p:grpSpPr>
        <p:sp>
          <p:nvSpPr>
            <p:cNvPr id="41" name="Rectangle 40">
              <a:extLst>
                <a:ext uri="{FF2B5EF4-FFF2-40B4-BE49-F238E27FC236}">
                  <a16:creationId xmlns:a16="http://schemas.microsoft.com/office/drawing/2014/main" id="{83DADD53-3B9D-4241-99C8-5FCA938E060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riangle rectangle 41">
              <a:extLst>
                <a:ext uri="{FF2B5EF4-FFF2-40B4-BE49-F238E27FC236}">
                  <a16:creationId xmlns:a16="http://schemas.microsoft.com/office/drawing/2014/main" id="{154ADD04-4849-4EEB-A091-CCC5FA1B699B}"/>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95498ED6-FC58-4F76-AD9B-9C2382AF4FC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8054652C-89C1-4C63-B969-075F65564349}"/>
                </a:ext>
              </a:extLst>
            </p:cNvPr>
            <p:cNvGrpSpPr/>
            <p:nvPr/>
          </p:nvGrpSpPr>
          <p:grpSpPr>
            <a:xfrm>
              <a:off x="6391009" y="4158446"/>
              <a:ext cx="670561" cy="1463040"/>
              <a:chOff x="5313680" y="4185920"/>
              <a:chExt cx="670560" cy="1463040"/>
            </a:xfrm>
            <a:grpFill/>
          </p:grpSpPr>
          <p:sp>
            <p:nvSpPr>
              <p:cNvPr id="49" name="Bande diagonale 48">
                <a:extLst>
                  <a:ext uri="{FF2B5EF4-FFF2-40B4-BE49-F238E27FC236}">
                    <a16:creationId xmlns:a16="http://schemas.microsoft.com/office/drawing/2014/main" id="{18D76D23-14A9-4835-8F67-41BBC9747FBE}"/>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40C7FC8-B4FC-492D-B81D-605A120607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DEA45DE-BFF7-4A24-9D89-1997F2D5FF4D}"/>
                </a:ext>
              </a:extLst>
            </p:cNvPr>
            <p:cNvGrpSpPr/>
            <p:nvPr/>
          </p:nvGrpSpPr>
          <p:grpSpPr>
            <a:xfrm rot="10800000">
              <a:off x="4211850" y="4177849"/>
              <a:ext cx="670561" cy="1463040"/>
              <a:chOff x="5313680" y="4185920"/>
              <a:chExt cx="670560" cy="1463040"/>
            </a:xfrm>
            <a:grpFill/>
          </p:grpSpPr>
          <p:sp>
            <p:nvSpPr>
              <p:cNvPr id="47" name="Bande diagonale 46">
                <a:extLst>
                  <a:ext uri="{FF2B5EF4-FFF2-40B4-BE49-F238E27FC236}">
                    <a16:creationId xmlns:a16="http://schemas.microsoft.com/office/drawing/2014/main" id="{876164CF-B638-4C91-B9EF-810CB4E7F9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94BBBA1-7715-4F3A-8F0C-AD27D9D0B6B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03AC42C-DAF4-490E-952B-896AEBE31F2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594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2" grpId="0"/>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ZoneTexte 38">
            <a:extLst>
              <a:ext uri="{FF2B5EF4-FFF2-40B4-BE49-F238E27FC236}">
                <a16:creationId xmlns:a16="http://schemas.microsoft.com/office/drawing/2014/main" id="{72FF5E89-D86D-435E-BEC2-F08B50667FE7}"/>
              </a:ext>
            </a:extLst>
          </p:cNvPr>
          <p:cNvSpPr txBox="1"/>
          <p:nvPr/>
        </p:nvSpPr>
        <p:spPr>
          <a:xfrm>
            <a:off x="1849120" y="3106412"/>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Assistant de gestion d’état pour les composants HOC</a:t>
            </a:r>
          </a:p>
        </p:txBody>
      </p:sp>
      <p:sp>
        <p:nvSpPr>
          <p:cNvPr id="40" name="ZoneTexte 39">
            <a:extLst>
              <a:ext uri="{FF2B5EF4-FFF2-40B4-BE49-F238E27FC236}">
                <a16:creationId xmlns:a16="http://schemas.microsoft.com/office/drawing/2014/main" id="{FDCA16A8-F853-4EE4-9363-6BC1A03306F8}"/>
              </a:ext>
            </a:extLst>
          </p:cNvPr>
          <p:cNvSpPr txBox="1"/>
          <p:nvPr/>
        </p:nvSpPr>
        <p:spPr>
          <a:xfrm>
            <a:off x="1849120" y="3856725"/>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Dispose de nombreuse méthode d’aide pour la gestion des états </a:t>
            </a:r>
          </a:p>
        </p:txBody>
      </p:sp>
      <p:pic>
        <p:nvPicPr>
          <p:cNvPr id="41" name="Image 40">
            <a:extLst>
              <a:ext uri="{FF2B5EF4-FFF2-40B4-BE49-F238E27FC236}">
                <a16:creationId xmlns:a16="http://schemas.microsoft.com/office/drawing/2014/main" id="{E06C0C76-2811-427D-A771-93FB09A3D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6BEB8EC-4915-474D-9289-9B223998A82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E1D214-D8A8-4961-A251-4B25217827FE}"/>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6B95FF35-8863-4567-8BA9-7DB52E984BF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06E74DD-E081-4B8B-9D00-D62B122FA2C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BF37DB71-2F93-43DE-AD79-9415A7659C1F}"/>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032F0359-C363-4D7A-AC13-B2AB82E9261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DF53B715-FC32-44AB-9AF5-8F89668DC95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A329FCED-D254-4ED5-9349-C28C9412E49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4901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Rectangle : coins arrondis 38">
            <a:extLst>
              <a:ext uri="{FF2B5EF4-FFF2-40B4-BE49-F238E27FC236}">
                <a16:creationId xmlns:a16="http://schemas.microsoft.com/office/drawing/2014/main" id="{159D5E28-9C9E-42B4-9980-0046DF46E0F2}"/>
              </a:ext>
            </a:extLst>
          </p:cNvPr>
          <p:cNvSpPr/>
          <p:nvPr/>
        </p:nvSpPr>
        <p:spPr>
          <a:xfrm>
            <a:off x="1890734" y="3680341"/>
            <a:ext cx="2247900" cy="9906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Base Component</a:t>
            </a:r>
          </a:p>
        </p:txBody>
      </p:sp>
      <p:sp>
        <p:nvSpPr>
          <p:cNvPr id="40" name="Flèche : droite 39">
            <a:extLst>
              <a:ext uri="{FF2B5EF4-FFF2-40B4-BE49-F238E27FC236}">
                <a16:creationId xmlns:a16="http://schemas.microsoft.com/office/drawing/2014/main" id="{A7387CC4-A91E-47FC-B8C8-E90DCDB2216B}"/>
              </a:ext>
            </a:extLst>
          </p:cNvPr>
          <p:cNvSpPr/>
          <p:nvPr/>
        </p:nvSpPr>
        <p:spPr>
          <a:xfrm>
            <a:off x="5818865" y="3613666"/>
            <a:ext cx="1876425" cy="9906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DEFBA539-B24B-4E95-99A3-2632E3E7E11A}"/>
              </a:ext>
            </a:extLst>
          </p:cNvPr>
          <p:cNvSpPr/>
          <p:nvPr/>
        </p:nvSpPr>
        <p:spPr>
          <a:xfrm>
            <a:off x="8729967" y="3580440"/>
            <a:ext cx="2247900" cy="990600"/>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New Component</a:t>
            </a:r>
          </a:p>
        </p:txBody>
      </p:sp>
      <p:sp>
        <p:nvSpPr>
          <p:cNvPr id="4" name="Parenthèses 3">
            <a:extLst>
              <a:ext uri="{FF2B5EF4-FFF2-40B4-BE49-F238E27FC236}">
                <a16:creationId xmlns:a16="http://schemas.microsoft.com/office/drawing/2014/main" id="{96FC9D30-1548-4940-BC33-A4F9F62FEEA6}"/>
              </a:ext>
            </a:extLst>
          </p:cNvPr>
          <p:cNvSpPr/>
          <p:nvPr/>
        </p:nvSpPr>
        <p:spPr>
          <a:xfrm>
            <a:off x="1602592" y="3303470"/>
            <a:ext cx="2824184" cy="190350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42" name="Image 41">
            <a:extLst>
              <a:ext uri="{FF2B5EF4-FFF2-40B4-BE49-F238E27FC236}">
                <a16:creationId xmlns:a16="http://schemas.microsoft.com/office/drawing/2014/main" id="{DE0A7F18-C219-442B-9F0A-DA5059FCF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C78FEAA6-B09C-4D8E-B6B8-C485B526BF1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36F26A09-1AEF-4E6F-A8A0-62CFA8B1C0C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191443-0B97-4BFF-8797-C6BD71E0B10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1FE4EF-07D0-4DE6-B5E6-B5C2A29F92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B951C0C-EB46-469D-9480-FFD67E381F9A}"/>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83ECE0F-D348-415B-A2FF-3C8E982892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D722AD1-9E18-4C1F-87D9-ED973425886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11BF756-B71E-403B-8ABA-9C5706C71A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9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grpSp>
        <p:nvGrpSpPr>
          <p:cNvPr id="7" name="Groupe 6">
            <a:extLst>
              <a:ext uri="{FF2B5EF4-FFF2-40B4-BE49-F238E27FC236}">
                <a16:creationId xmlns:a16="http://schemas.microsoft.com/office/drawing/2014/main" id="{4A56C1D5-5C87-459D-9226-D1F7C63CE1C4}"/>
              </a:ext>
            </a:extLst>
          </p:cNvPr>
          <p:cNvGrpSpPr/>
          <p:nvPr/>
        </p:nvGrpSpPr>
        <p:grpSpPr>
          <a:xfrm>
            <a:off x="3168774" y="2607586"/>
            <a:ext cx="5854451" cy="3716255"/>
            <a:chOff x="3040167" y="2378717"/>
            <a:chExt cx="6558365" cy="4443950"/>
          </a:xfrm>
        </p:grpSpPr>
        <p:sp>
          <p:nvSpPr>
            <p:cNvPr id="44" name="Rectangle: Rounded Corners 8">
              <a:extLst>
                <a:ext uri="{FF2B5EF4-FFF2-40B4-BE49-F238E27FC236}">
                  <a16:creationId xmlns:a16="http://schemas.microsoft.com/office/drawing/2014/main" id="{98D9AE06-A980-44D2-B8B5-D0F6FCE776F8}"/>
                </a:ext>
              </a:extLst>
            </p:cNvPr>
            <p:cNvSpPr/>
            <p:nvPr/>
          </p:nvSpPr>
          <p:spPr>
            <a:xfrm>
              <a:off x="3040167" y="237871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5" name="Rectangle: Rounded Corners 10">
              <a:extLst>
                <a:ext uri="{FF2B5EF4-FFF2-40B4-BE49-F238E27FC236}">
                  <a16:creationId xmlns:a16="http://schemas.microsoft.com/office/drawing/2014/main" id="{CFDF3CA7-B13F-4F9C-9C3F-5C68B4C4E340}"/>
                </a:ext>
              </a:extLst>
            </p:cNvPr>
            <p:cNvSpPr/>
            <p:nvPr/>
          </p:nvSpPr>
          <p:spPr>
            <a:xfrm>
              <a:off x="7405522" y="237871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46" name="Rectangle: Rounded Corners 11">
              <a:extLst>
                <a:ext uri="{FF2B5EF4-FFF2-40B4-BE49-F238E27FC236}">
                  <a16:creationId xmlns:a16="http://schemas.microsoft.com/office/drawing/2014/main" id="{73052818-FB97-43C7-80CF-578F3345D4A4}"/>
                </a:ext>
              </a:extLst>
            </p:cNvPr>
            <p:cNvSpPr/>
            <p:nvPr/>
          </p:nvSpPr>
          <p:spPr>
            <a:xfrm>
              <a:off x="5222844" y="429017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7" name="Connector: Elbow 12">
              <a:extLst>
                <a:ext uri="{FF2B5EF4-FFF2-40B4-BE49-F238E27FC236}">
                  <a16:creationId xmlns:a16="http://schemas.microsoft.com/office/drawing/2014/main" id="{4FB8BB99-3706-4149-98AE-DD8584FC2354}"/>
                </a:ext>
              </a:extLst>
            </p:cNvPr>
            <p:cNvCxnSpPr>
              <a:cxnSpLocks/>
            </p:cNvCxnSpPr>
            <p:nvPr/>
          </p:nvCxnSpPr>
          <p:spPr>
            <a:xfrm>
              <a:off x="4023341" y="346521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
              <a:extLst>
                <a:ext uri="{FF2B5EF4-FFF2-40B4-BE49-F238E27FC236}">
                  <a16:creationId xmlns:a16="http://schemas.microsoft.com/office/drawing/2014/main" id="{31C239FC-1EF3-4835-8E9E-933BB789C657}"/>
                </a:ext>
              </a:extLst>
            </p:cNvPr>
            <p:cNvCxnSpPr>
              <a:cxnSpLocks/>
            </p:cNvCxnSpPr>
            <p:nvPr/>
          </p:nvCxnSpPr>
          <p:spPr>
            <a:xfrm flipH="1">
              <a:off x="7365810" y="345229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Arrow: Down 13">
              <a:extLst>
                <a:ext uri="{FF2B5EF4-FFF2-40B4-BE49-F238E27FC236}">
                  <a16:creationId xmlns:a16="http://schemas.microsoft.com/office/drawing/2014/main" id="{4B40277D-87BD-4ECE-B49E-C61F99F12E22}"/>
                </a:ext>
              </a:extLst>
            </p:cNvPr>
            <p:cNvSpPr/>
            <p:nvPr/>
          </p:nvSpPr>
          <p:spPr>
            <a:xfrm>
              <a:off x="6008421" y="592666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3">
              <a:extLst>
                <a:ext uri="{FF2B5EF4-FFF2-40B4-BE49-F238E27FC236}">
                  <a16:creationId xmlns:a16="http://schemas.microsoft.com/office/drawing/2014/main" id="{B1ADC11D-F437-48FD-8B14-05ACED0D7FB3}"/>
                </a:ext>
              </a:extLst>
            </p:cNvPr>
            <p:cNvSpPr txBox="1"/>
            <p:nvPr/>
          </p:nvSpPr>
          <p:spPr>
            <a:xfrm>
              <a:off x="4522905" y="636100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grpSp>
      <p:pic>
        <p:nvPicPr>
          <p:cNvPr id="39" name="Image 38">
            <a:extLst>
              <a:ext uri="{FF2B5EF4-FFF2-40B4-BE49-F238E27FC236}">
                <a16:creationId xmlns:a16="http://schemas.microsoft.com/office/drawing/2014/main" id="{891DB6E7-128F-4170-BB8E-4C786AB7E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6A400660-E569-4E5F-943E-48BAAD2C6F7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853E0721-8156-45E9-95FD-AF16F1E30D4D}"/>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1EF07FF7-CE3E-4902-9F33-1BE66E3A33A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4A787032-6A0A-4640-9EB9-8BF80807E6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9E81DE8-644C-474B-A0E0-95980A159B66}"/>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B8502350-ABB2-47D4-B668-C8A8DC940B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23DB8A6A-E5A8-429C-AFF3-EEDE4BA0370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8093F6AC-AC05-47E2-86E5-0E3ACCEC088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800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compose()</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8679492"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Composition de plusieurs HOC pour les fusionner en un seul</a:t>
            </a:r>
            <a:endParaRPr lang="fr-FR" sz="2400"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E8E696DA-9144-403C-94C5-BAA6D1BDFCD5}"/>
              </a:ext>
            </a:extLst>
          </p:cNvPr>
          <p:cNvSpPr txBox="1"/>
          <p:nvPr/>
        </p:nvSpPr>
        <p:spPr>
          <a:xfrm>
            <a:off x="1191856" y="3895132"/>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withHandlers</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2" name="Rectangle 41">
            <a:extLst>
              <a:ext uri="{FF2B5EF4-FFF2-40B4-BE49-F238E27FC236}">
                <a16:creationId xmlns:a16="http://schemas.microsoft.com/office/drawing/2014/main" id="{FCF7F411-909C-45BE-B96C-E1F501234032}"/>
              </a:ext>
            </a:extLst>
          </p:cNvPr>
          <p:cNvSpPr/>
          <p:nvPr/>
        </p:nvSpPr>
        <p:spPr>
          <a:xfrm>
            <a:off x="1986619" y="4807644"/>
            <a:ext cx="8963031" cy="830997"/>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Ajoute de nouveau handler d’événement comme propriété du </a:t>
            </a:r>
          </a:p>
          <a:p>
            <a:r>
              <a:rPr lang="fr-FR" sz="2400" dirty="0">
                <a:solidFill>
                  <a:srgbClr val="444444"/>
                </a:solidFill>
                <a:latin typeface="Segoe UI" panose="020B0502040204020203" pitchFamily="34" charset="0"/>
                <a:cs typeface="Segoe UI" panose="020B0502040204020203" pitchFamily="34" charset="0"/>
              </a:rPr>
              <a:t>composant encapsulés</a:t>
            </a:r>
            <a:endParaRPr lang="fr-FR" sz="2400"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740C13AE-DDBA-4EAA-975A-013130F0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E8FED87-8DC2-439A-821A-B49012516D4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720F5BAE-5A0B-4DED-8649-766D541DB80F}"/>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FBD819ED-369E-4FA2-8109-E89FBAEE6FE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121D108-50BA-49AB-8D66-04849086D1D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4DE8C-4103-43D2-B97B-E05FED7DA68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212975C4-F237-4D5F-895F-650C9D9973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4E57A19-2739-4A05-8C05-FCB9C52644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1AAF726-A2E7-45A4-9EE2-0E2D543DDD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5584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5323893"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 d’un état local au composant</a:t>
            </a:r>
            <a:endParaRPr lang="fr-FR" sz="24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8C657E7-3BCB-46A4-9291-E47F9A0BE2DE}"/>
              </a:ext>
            </a:extLst>
          </p:cNvPr>
          <p:cNvSpPr/>
          <p:nvPr/>
        </p:nvSpPr>
        <p:spPr>
          <a:xfrm>
            <a:off x="420358" y="3653476"/>
            <a:ext cx="3958841"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Elle prend en paramètre : </a:t>
            </a:r>
            <a:endParaRPr lang="fr-FR" sz="2400"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C7EBA0D2-5F90-4890-9675-94E8B5E594AA}"/>
              </a:ext>
            </a:extLst>
          </p:cNvPr>
          <p:cNvSpPr/>
          <p:nvPr/>
        </p:nvSpPr>
        <p:spPr>
          <a:xfrm>
            <a:off x="938671" y="4227133"/>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l’attribut dans l’état </a:t>
            </a:r>
            <a:r>
              <a:rPr lang="fr-FR" sz="2000" dirty="0">
                <a:solidFill>
                  <a:srgbClr val="444444"/>
                </a:solidFill>
                <a:latin typeface="Segoe UI" panose="020B0502040204020203" pitchFamily="34" charset="0"/>
                <a:cs typeface="Segoe UI" panose="020B0502040204020203" pitchFamily="34" charset="0"/>
              </a:rPr>
              <a:t>qui sera donné comme propriété au composant enfant </a:t>
            </a:r>
          </a:p>
        </p:txBody>
      </p:sp>
      <p:sp>
        <p:nvSpPr>
          <p:cNvPr id="43" name="Rectangle 42">
            <a:extLst>
              <a:ext uri="{FF2B5EF4-FFF2-40B4-BE49-F238E27FC236}">
                <a16:creationId xmlns:a16="http://schemas.microsoft.com/office/drawing/2014/main" id="{2F9BB891-DC4A-4ECD-9405-43026564CEEE}"/>
              </a:ext>
            </a:extLst>
          </p:cNvPr>
          <p:cNvSpPr/>
          <p:nvPr/>
        </p:nvSpPr>
        <p:spPr>
          <a:xfrm>
            <a:off x="958751" y="4739235"/>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 propriété contenant la fonction </a:t>
            </a:r>
            <a:r>
              <a:rPr lang="fr-FR" sz="2000" dirty="0">
                <a:solidFill>
                  <a:srgbClr val="444444"/>
                </a:solidFill>
                <a:latin typeface="Segoe UI" panose="020B0502040204020203" pitchFamily="34" charset="0"/>
                <a:cs typeface="Segoe UI" panose="020B0502040204020203" pitchFamily="34" charset="0"/>
              </a:rPr>
              <a:t>pour mettre à jour cette état</a:t>
            </a:r>
          </a:p>
        </p:txBody>
      </p:sp>
      <p:sp>
        <p:nvSpPr>
          <p:cNvPr id="44" name="Rectangle 43">
            <a:extLst>
              <a:ext uri="{FF2B5EF4-FFF2-40B4-BE49-F238E27FC236}">
                <a16:creationId xmlns:a16="http://schemas.microsoft.com/office/drawing/2014/main" id="{245E77BA-9369-4590-957F-4CBA8B4D8A21}"/>
              </a:ext>
            </a:extLst>
          </p:cNvPr>
          <p:cNvSpPr/>
          <p:nvPr/>
        </p:nvSpPr>
        <p:spPr>
          <a:xfrm>
            <a:off x="958751" y="5317189"/>
            <a:ext cx="11233249" cy="707886"/>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La valeur initiale (</a:t>
            </a:r>
            <a:r>
              <a:rPr lang="fr-FR" sz="2000" b="1" dirty="0">
                <a:solidFill>
                  <a:srgbClr val="444444"/>
                </a:solidFill>
                <a:latin typeface="Segoe UI" panose="020B0502040204020203" pitchFamily="34" charset="0"/>
                <a:cs typeface="Segoe UI" panose="020B0502040204020203" pitchFamily="34" charset="0"/>
              </a:rPr>
              <a:t>statique ou fonction </a:t>
            </a:r>
            <a:r>
              <a:rPr lang="fr-FR" sz="2000" dirty="0">
                <a:solidFill>
                  <a:srgbClr val="444444"/>
                </a:solidFill>
                <a:latin typeface="Segoe UI" panose="020B0502040204020203" pitchFamily="34" charset="0"/>
                <a:cs typeface="Segoe UI" panose="020B0502040204020203" pitchFamily="34" charset="0"/>
              </a:rPr>
              <a:t>prenant en paramètre les propriétés et retournant la valeur initiale)</a:t>
            </a:r>
          </a:p>
        </p:txBody>
      </p:sp>
      <p:pic>
        <p:nvPicPr>
          <p:cNvPr id="41" name="Image 40">
            <a:extLst>
              <a:ext uri="{FF2B5EF4-FFF2-40B4-BE49-F238E27FC236}">
                <a16:creationId xmlns:a16="http://schemas.microsoft.com/office/drawing/2014/main" id="{8BA58641-CEED-43A4-9572-A08F2674A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CBF501C-0E72-459F-BE93-7DC3E380C11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23646A00-586F-4D71-BEFF-77424FC1F3A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817D78D4-ACBF-41A8-BD67-834B450D54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8AF5EB06-EA73-42C1-8B39-0137039F6D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A078960B-E3C9-43B8-9BB9-54B9D7C757AA}"/>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E419B52-68EE-4534-8AF9-EDE26C07B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18462F6-AD41-4AD5-8BAB-94D262E6888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7CFD793C-FB7E-4B0E-8DC3-3E55C6F1574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408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466BCBED-A676-4BB2-B205-CB28D416B5E9}"/>
              </a:ext>
            </a:extLst>
          </p:cNvPr>
          <p:cNvSpPr/>
          <p:nvPr/>
        </p:nvSpPr>
        <p:spPr>
          <a:xfrm>
            <a:off x="2714625" y="3064419"/>
            <a:ext cx="8509000" cy="2677656"/>
          </a:xfrm>
          <a:prstGeom prst="rect">
            <a:avLst/>
          </a:prstGeom>
        </p:spPr>
        <p:txBody>
          <a:bodyPr wrap="square">
            <a:spAutoFit/>
          </a:bodyPr>
          <a:lstStyle/>
          <a:p>
            <a:r>
              <a:rPr lang="fr-FR" sz="2400" dirty="0" err="1">
                <a:solidFill>
                  <a:srgbClr val="000000"/>
                </a:solidFill>
                <a:latin typeface="Consolas" panose="020B0609020204030204" pitchFamily="49" charset="0"/>
              </a:rPr>
              <a:t>withState</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setInputValue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008000"/>
                </a:solidFill>
                <a:latin typeface="Consolas" panose="020B0609020204030204" pitchFamily="49" charset="0"/>
              </a:rPr>
              <a:t>// `</a:t>
            </a:r>
            <a:r>
              <a:rPr lang="fr-FR" sz="2400" dirty="0" err="1">
                <a:solidFill>
                  <a:srgbClr val="008000"/>
                </a:solidFill>
                <a:latin typeface="Consolas" panose="020B0609020204030204" pitchFamily="49" charset="0"/>
              </a:rPr>
              <a:t>formatValue</a:t>
            </a:r>
            <a:r>
              <a:rPr lang="fr-FR" sz="2400" dirty="0">
                <a:solidFill>
                  <a:srgbClr val="008000"/>
                </a:solidFill>
                <a:latin typeface="Consolas" panose="020B0609020204030204" pitchFamily="49" charset="0"/>
              </a:rPr>
              <a:t>` est l’un des paramètres de notre HOC</a:t>
            </a:r>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formatValue</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props.value</a:t>
            </a:r>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21844B2D-6605-47AA-BD57-570791B0A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E34DF738-3A38-42CF-A9A6-58B7824CC68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157DEFE-3AFF-4BA0-94A7-6D5444F347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75C6FA3-FA98-4EA5-9A0D-47783540A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67CC835-F5F5-44A9-8392-D9C281A5F3B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4C71D5D9-9833-4DDF-8D91-40C100A32302}"/>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3249F8BD-6D75-4BF3-B10E-6BBCAA19B90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17EB5B-42D1-4207-84D8-2DFFDAC257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EE084D-0015-4EF0-A611-38C69CB6752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758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6" name="Rectangle 1">
            <a:extLst>
              <a:ext uri="{FF2B5EF4-FFF2-40B4-BE49-F238E27FC236}">
                <a16:creationId xmlns:a16="http://schemas.microsoft.com/office/drawing/2014/main" id="{547D1634-A2DC-4B9A-BAFB-91DD102FF3F0}"/>
              </a:ext>
            </a:extLst>
          </p:cNvPr>
          <p:cNvSpPr>
            <a:spLocks noChangeArrowheads="1"/>
          </p:cNvSpPr>
          <p:nvPr/>
        </p:nvSpPr>
        <p:spPr bwMode="auto">
          <a:xfrm>
            <a:off x="0" y="-132089"/>
            <a:ext cx="65" cy="26417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8F58A17-6EB4-4C4C-912D-8473585ADE1D}"/>
              </a:ext>
            </a:extLst>
          </p:cNvPr>
          <p:cNvSpPr/>
          <p:nvPr/>
        </p:nvSpPr>
        <p:spPr>
          <a:xfrm>
            <a:off x="1331198" y="2378718"/>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latin typeface="Segoe UI" panose="020B0502040204020203" pitchFamily="34" charset="0"/>
                <a:cs typeface="Segoe UI" panose="020B0502040204020203" pitchFamily="34" charset="0"/>
              </a:rPr>
              <a:t>Tout comme le composant </a:t>
            </a:r>
            <a:r>
              <a:rPr lang="fr-FR" altLang="fr-FR" sz="2400" dirty="0" err="1">
                <a:latin typeface="Segoe UI" panose="020B0502040204020203" pitchFamily="34" charset="0"/>
                <a:cs typeface="Segoe UI" panose="020B0502040204020203" pitchFamily="34" charset="0"/>
              </a:rPr>
              <a:t>StateFull</a:t>
            </a:r>
            <a:r>
              <a:rPr lang="fr-FR" altLang="fr-FR" sz="2400" dirty="0">
                <a:latin typeface="Segoe UI" panose="020B0502040204020203" pitchFamily="34" charset="0"/>
                <a:cs typeface="Segoe UI" panose="020B0502040204020203" pitchFamily="34" charset="0"/>
              </a:rPr>
              <a:t>, il est possible de gérer le cycle de vie d’un composant</a:t>
            </a:r>
          </a:p>
        </p:txBody>
      </p:sp>
      <p:sp>
        <p:nvSpPr>
          <p:cNvPr id="39" name="ZoneTexte 38">
            <a:extLst>
              <a:ext uri="{FF2B5EF4-FFF2-40B4-BE49-F238E27FC236}">
                <a16:creationId xmlns:a16="http://schemas.microsoft.com/office/drawing/2014/main" id="{0E195759-EAFC-4915-B76D-6F3863133481}"/>
              </a:ext>
            </a:extLst>
          </p:cNvPr>
          <p:cNvSpPr txBox="1"/>
          <p:nvPr/>
        </p:nvSpPr>
        <p:spPr>
          <a:xfrm>
            <a:off x="1191856"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lifeCycle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0" name="Rectangle 39">
            <a:extLst>
              <a:ext uri="{FF2B5EF4-FFF2-40B4-BE49-F238E27FC236}">
                <a16:creationId xmlns:a16="http://schemas.microsoft.com/office/drawing/2014/main" id="{3BE69D47-6F02-42D1-8BFA-8C7F36C5AA77}"/>
              </a:ext>
            </a:extLst>
          </p:cNvPr>
          <p:cNvSpPr/>
          <p:nvPr/>
        </p:nvSpPr>
        <p:spPr>
          <a:xfrm>
            <a:off x="1594209" y="4526626"/>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solidFill>
                  <a:srgbClr val="444444"/>
                </a:solidFill>
                <a:latin typeface="Segoe UI" panose="020B0502040204020203" pitchFamily="34" charset="0"/>
                <a:cs typeface="Segoe UI" panose="020B0502040204020203" pitchFamily="34" charset="0"/>
              </a:rPr>
              <a:t>Ajout d’un « </a:t>
            </a:r>
            <a:r>
              <a:rPr lang="fr-FR" altLang="fr-FR" sz="2400" dirty="0" err="1">
                <a:solidFill>
                  <a:srgbClr val="444444"/>
                </a:solidFill>
                <a:latin typeface="Segoe UI" panose="020B0502040204020203" pitchFamily="34" charset="0"/>
                <a:cs typeface="Segoe UI" panose="020B0502040204020203" pitchFamily="34" charset="0"/>
              </a:rPr>
              <a:t>hook</a:t>
            </a:r>
            <a:r>
              <a:rPr lang="fr-FR" altLang="fr-FR" sz="2400" dirty="0">
                <a:solidFill>
                  <a:srgbClr val="444444"/>
                </a:solidFill>
                <a:latin typeface="Segoe UI" panose="020B0502040204020203" pitchFamily="34" charset="0"/>
                <a:cs typeface="Segoe UI" panose="020B0502040204020203" pitchFamily="34" charset="0"/>
              </a:rPr>
              <a:t> » permettant d’utiliser une partie du cycle de vie d’un composant.</a:t>
            </a:r>
            <a:endParaRPr lang="fr-FR" altLang="fr-FR" sz="2400"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266D16E4-F810-4FF1-A135-D922D9AD0378}"/>
              </a:ext>
            </a:extLst>
          </p:cNvPr>
          <p:cNvSpPr/>
          <p:nvPr/>
        </p:nvSpPr>
        <p:spPr>
          <a:xfrm>
            <a:off x="3603863" y="5244283"/>
            <a:ext cx="6430633" cy="1323439"/>
          </a:xfrm>
          <a:prstGeom prst="rect">
            <a:avLst/>
          </a:prstGeom>
        </p:spPr>
        <p:txBody>
          <a:bodyPr wrap="square">
            <a:spAutoFit/>
          </a:bodyPr>
          <a:lstStyle/>
          <a:p>
            <a:r>
              <a:rPr lang="fr-FR" sz="2000" b="1" dirty="0" err="1">
                <a:latin typeface="Consolas" panose="020B0609020204030204" pitchFamily="49" charset="0"/>
              </a:rPr>
              <a:t>lifecycle</a:t>
            </a:r>
            <a:r>
              <a:rPr lang="fr-FR" sz="2000" dirty="0">
                <a:latin typeface="Consolas" panose="020B0609020204030204" pitchFamily="49" charset="0"/>
              </a:rPr>
              <a:t>({ </a:t>
            </a:r>
          </a:p>
          <a:p>
            <a:r>
              <a:rPr lang="fr-FR" sz="2000" dirty="0">
                <a:latin typeface="Consolas" panose="020B0609020204030204" pitchFamily="49" charset="0"/>
              </a:rPr>
              <a:t>	</a:t>
            </a:r>
            <a:r>
              <a:rPr lang="fr-FR" sz="2000" dirty="0" err="1">
                <a:latin typeface="Consolas" panose="020B0609020204030204" pitchFamily="49" charset="0"/>
              </a:rPr>
              <a:t>componentDidMount</a:t>
            </a:r>
            <a:r>
              <a:rPr lang="fr-FR" sz="2000" dirty="0">
                <a:latin typeface="Consolas" panose="020B0609020204030204" pitchFamily="49" charset="0"/>
              </a:rPr>
              <a:t>: ()=&gt; { 		</a:t>
            </a:r>
            <a:r>
              <a:rPr lang="fr-FR" sz="2000" dirty="0" err="1">
                <a:latin typeface="Consolas" panose="020B0609020204030204" pitchFamily="49" charset="0"/>
              </a:rPr>
              <a:t>this.props.getList</a:t>
            </a:r>
            <a:r>
              <a:rPr lang="fr-FR" sz="2000" dirty="0">
                <a:latin typeface="Consolas" panose="020B0609020204030204" pitchFamily="49" charset="0"/>
              </a:rPr>
              <a:t>(</a:t>
            </a:r>
            <a:r>
              <a:rPr lang="fr-FR" sz="2000" dirty="0" err="1">
                <a:latin typeface="Consolas" panose="020B0609020204030204" pitchFamily="49" charset="0"/>
              </a:rPr>
              <a:t>this.props</a:t>
            </a:r>
            <a:r>
              <a:rPr lang="fr-FR" sz="2000" dirty="0">
                <a:latin typeface="Consolas" panose="020B0609020204030204" pitchFamily="49" charset="0"/>
              </a:rPr>
              <a:t>); </a:t>
            </a:r>
          </a:p>
          <a:p>
            <a:r>
              <a:rPr lang="fr-FR" sz="2000" dirty="0">
                <a:latin typeface="Consolas" panose="020B0609020204030204" pitchFamily="49" charset="0"/>
              </a:rPr>
              <a:t>} }</a:t>
            </a:r>
            <a:endParaRPr lang="fr-FR" sz="2000" b="0" dirty="0">
              <a:solidFill>
                <a:srgbClr val="000000"/>
              </a:solidFill>
              <a:effectLst/>
              <a:latin typeface="Consolas" panose="020B0609020204030204" pitchFamily="49" charset="0"/>
            </a:endParaRPr>
          </a:p>
        </p:txBody>
      </p:sp>
      <p:pic>
        <p:nvPicPr>
          <p:cNvPr id="41" name="Image 40">
            <a:extLst>
              <a:ext uri="{FF2B5EF4-FFF2-40B4-BE49-F238E27FC236}">
                <a16:creationId xmlns:a16="http://schemas.microsoft.com/office/drawing/2014/main" id="{AA234391-93A3-4A86-99F4-61AD2E8D5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9B3B8A8D-21CA-41C9-BC0D-DE69C672A89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D0C20B90-C21F-4A43-8889-F49D48CB3918}"/>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B33235F6-7E66-40C0-8005-CA44E307571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A2F2474-C9D2-4394-9EDE-B0A33E2521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2F72DA3-36D5-4FB8-A1A7-0DFAA1EF029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95663077-50A0-4A4C-AE04-421DED68C7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54E64B-FFA6-48A0-9788-198919289E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67D35D5A-E7BC-48E6-AF4B-9FB589AC2A6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3643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F7893D4F-F77A-487F-9FF1-D1E601C8F912}"/>
              </a:ext>
            </a:extLst>
          </p:cNvPr>
          <p:cNvSpPr/>
          <p:nvPr/>
        </p:nvSpPr>
        <p:spPr>
          <a:xfrm>
            <a:off x="503220" y="1701245"/>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Step5</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ContactHoc.js précédemment modifiés dans l’étape 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9C62849D-3196-4305-9EAB-21F12AED562C}"/>
              </a:ext>
            </a:extLst>
          </p:cNvPr>
          <p:cNvSpPr/>
          <p:nvPr/>
        </p:nvSpPr>
        <p:spPr>
          <a:xfrm>
            <a:off x="483140" y="3507513"/>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Création d’un fichier </a:t>
            </a:r>
            <a:r>
              <a:rPr lang="fr-FR" sz="2400" b="1" dirty="0">
                <a:solidFill>
                  <a:srgbClr val="24292E"/>
                </a:solidFill>
                <a:latin typeface="Consolas" panose="020B0609020204030204" pitchFamily="49" charset="0"/>
                <a:cs typeface="Consolas" panose="020B0609020204030204" pitchFamily="49" charset="0"/>
              </a:rPr>
              <a:t>Contact.container.js</a:t>
            </a:r>
            <a:r>
              <a:rPr lang="fr-FR" sz="2400" dirty="0">
                <a:solidFill>
                  <a:srgbClr val="24292E"/>
                </a:solidFill>
                <a:latin typeface="Consolas" panose="020B0609020204030204" pitchFamily="49" charset="0"/>
                <a:cs typeface="Consolas" panose="020B0609020204030204" pitchFamily="49" charset="0"/>
              </a:rPr>
              <a:t>. Dans ce dernier importer le module </a:t>
            </a:r>
            <a:r>
              <a:rPr lang="fr-FR" sz="2400" b="1" dirty="0">
                <a:solidFill>
                  <a:srgbClr val="24292E"/>
                </a:solidFill>
                <a:latin typeface="Consolas" panose="020B0609020204030204" pitchFamily="49" charset="0"/>
                <a:cs typeface="Consolas" panose="020B0609020204030204" pitchFamily="49" charset="0"/>
              </a:rPr>
              <a:t>recompose</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4E503FF2-AD63-4DF7-9FB4-92C8867729E4}"/>
              </a:ext>
            </a:extLst>
          </p:cNvPr>
          <p:cNvSpPr/>
          <p:nvPr/>
        </p:nvSpPr>
        <p:spPr>
          <a:xfrm>
            <a:off x="483140" y="474488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Modifier le composant HOC en vue d’ajouter une zone de saisie pour changer le nom de du contact</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39" name="Image 38">
            <a:extLst>
              <a:ext uri="{FF2B5EF4-FFF2-40B4-BE49-F238E27FC236}">
                <a16:creationId xmlns:a16="http://schemas.microsoft.com/office/drawing/2014/main" id="{945A01D0-14D7-4933-AE43-BC3564798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A9EE2E61-2B64-442E-9CFC-FBFCAFD29B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B2AF047-AEC9-45AC-BC16-2B9352777D7A}"/>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FF95EB13-8603-498B-BB96-B573A0C766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D47484E-61A8-4203-A81A-30880E7BD0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AC108C37-CCE8-4D7B-8272-298D4436DDD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A4862A1-992F-4B56-AA4C-8F41164B66E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C8E28D4-EF95-4BAC-8E44-D552FF230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3BB02284-6D85-4E2F-8FF1-15FD793658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655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D503BE9-0510-4045-9953-530955253C57}"/>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Enrichir le composant HOC via le container créé précédemment. Ajouter une méthode permettant de changer le nom de l’utilisateur.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C3BB6A9-6A2F-41F8-8AB5-8AB4D287CC8C}"/>
              </a:ext>
            </a:extLst>
          </p:cNvPr>
          <p:cNvSpPr/>
          <p:nvPr/>
        </p:nvSpPr>
        <p:spPr>
          <a:xfrm>
            <a:off x="1279074" y="2907349"/>
            <a:ext cx="10502066" cy="830997"/>
          </a:xfrm>
          <a:prstGeom prst="rect">
            <a:avLst/>
          </a:prstGeom>
        </p:spPr>
        <p:txBody>
          <a:bodyPr wrap="square">
            <a:spAutoFit/>
          </a:bodyPr>
          <a:lstStyle/>
          <a:p>
            <a:r>
              <a:rPr lang="fr-FR" sz="2400" b="1" u="sng" dirty="0">
                <a:solidFill>
                  <a:schemeClr val="accent2">
                    <a:lumMod val="75000"/>
                  </a:schemeClr>
                </a:solidFill>
                <a:latin typeface="Consolas" panose="020B0609020204030204" pitchFamily="49" charset="0"/>
                <a:cs typeface="Consolas" panose="020B0609020204030204" pitchFamily="49" charset="0"/>
              </a:rPr>
              <a:t>Astuce</a:t>
            </a:r>
            <a:r>
              <a:rPr lang="fr-FR" sz="2400" b="1" dirty="0">
                <a:solidFill>
                  <a:schemeClr val="accent2">
                    <a:lumMod val="75000"/>
                  </a:schemeClr>
                </a:solidFill>
                <a:latin typeface="Consolas" panose="020B0609020204030204" pitchFamily="49" charset="0"/>
                <a:cs typeface="Consolas" panose="020B0609020204030204" pitchFamily="49" charset="0"/>
              </a:rPr>
              <a:t> : Utiliser la méthode compose, </a:t>
            </a:r>
            <a:r>
              <a:rPr lang="fr-FR" sz="2400" b="1" dirty="0" err="1">
                <a:solidFill>
                  <a:schemeClr val="accent2">
                    <a:lumMod val="75000"/>
                  </a:schemeClr>
                </a:solidFill>
                <a:latin typeface="Consolas" panose="020B0609020204030204" pitchFamily="49" charset="0"/>
                <a:cs typeface="Consolas" panose="020B0609020204030204" pitchFamily="49" charset="0"/>
              </a:rPr>
              <a:t>withState</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withHandler</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mapProps</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CA5DE8DE-BA9C-46EE-B9D6-26D3ECAA9FBD}"/>
              </a:ext>
            </a:extLst>
          </p:cNvPr>
          <p:cNvSpPr/>
          <p:nvPr/>
        </p:nvSpPr>
        <p:spPr>
          <a:xfrm>
            <a:off x="503220" y="3916906"/>
            <a:ext cx="11688780" cy="2554545"/>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sz="2400" dirty="0">
                <a:solidFill>
                  <a:srgbClr val="24292E"/>
                </a:solidFill>
                <a:latin typeface="Consolas" panose="020B0609020204030204" pitchFamily="49" charset="0"/>
                <a:cs typeface="Consolas" panose="020B0609020204030204" pitchFamily="49" charset="0"/>
              </a:rPr>
              <a:t>Transformer le composant </a:t>
            </a:r>
            <a:r>
              <a:rPr lang="fr-FR" sz="2400" dirty="0" err="1">
                <a:solidFill>
                  <a:srgbClr val="24292E"/>
                </a:solidFill>
                <a:latin typeface="Consolas" panose="020B0609020204030204" pitchFamily="49" charset="0"/>
                <a:cs typeface="Consolas" panose="020B0609020204030204" pitchFamily="49" charset="0"/>
              </a:rPr>
              <a:t>AllContact</a:t>
            </a:r>
            <a:r>
              <a:rPr lang="fr-FR" sz="2400" dirty="0">
                <a:solidFill>
                  <a:srgbClr val="24292E"/>
                </a:solidFill>
                <a:latin typeface="Consolas" panose="020B0609020204030204" pitchFamily="49" charset="0"/>
                <a:cs typeface="Consolas" panose="020B0609020204030204" pitchFamily="49" charset="0"/>
              </a:rPr>
              <a:t> de l'étape 2 en HOC. </a:t>
            </a:r>
          </a:p>
          <a:p>
            <a:endParaRPr lang="fr-FR" sz="800" dirty="0">
              <a:solidFill>
                <a:srgbClr val="24292E"/>
              </a:solidFill>
              <a:latin typeface="Consolas" panose="020B0609020204030204" pitchFamily="49" charset="0"/>
              <a:cs typeface="Consolas" panose="020B0609020204030204" pitchFamily="49" charset="0"/>
            </a:endParaRPr>
          </a:p>
          <a:p>
            <a:r>
              <a:rPr lang="fr-FR" sz="2400" dirty="0">
                <a:solidFill>
                  <a:srgbClr val="24292E"/>
                </a:solidFill>
                <a:latin typeface="Consolas" panose="020B0609020204030204" pitchFamily="49" charset="0"/>
                <a:cs typeface="Consolas" panose="020B0609020204030204" pitchFamily="49" charset="0"/>
              </a:rPr>
              <a:t>Création d'un nouveau fichier container permettant d'enrichir ce composant.  </a:t>
            </a:r>
          </a:p>
          <a:p>
            <a:endParaRPr lang="fr-FR" sz="800" dirty="0">
              <a:solidFill>
                <a:srgbClr val="24292E"/>
              </a:solidFill>
              <a:latin typeface="Consolas"/>
            </a:endParaRPr>
          </a:p>
          <a:p>
            <a:r>
              <a:rPr lang="fr-FR" sz="2400" dirty="0">
                <a:solidFill>
                  <a:srgbClr val="24292E"/>
                </a:solidFill>
                <a:latin typeface="Consolas"/>
              </a:rPr>
              <a:t>Placer la méthode de gestion du cycle de vie </a:t>
            </a:r>
            <a:r>
              <a:rPr lang="fr-FR" sz="2400" b="1" dirty="0" err="1">
                <a:solidFill>
                  <a:srgbClr val="24292E"/>
                </a:solidFill>
                <a:latin typeface="Consolas"/>
              </a:rPr>
              <a:t>componentDidMount</a:t>
            </a:r>
            <a:r>
              <a:rPr lang="fr-FR" sz="2400" dirty="0">
                <a:solidFill>
                  <a:srgbClr val="24292E"/>
                </a:solidFill>
                <a:latin typeface="Consolas"/>
              </a:rPr>
              <a:t> dans ce container. </a:t>
            </a:r>
          </a:p>
        </p:txBody>
      </p:sp>
      <p:pic>
        <p:nvPicPr>
          <p:cNvPr id="39" name="Image 38">
            <a:extLst>
              <a:ext uri="{FF2B5EF4-FFF2-40B4-BE49-F238E27FC236}">
                <a16:creationId xmlns:a16="http://schemas.microsoft.com/office/drawing/2014/main" id="{179F5D91-56B6-44C7-AD07-A8CE6564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44A84C21-333D-4467-B25D-6D7FFC52CF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436D881-DC72-4C71-8605-DC63B1DA9B4A}"/>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7771DB-6FA8-4EA5-8937-1F89FC1B7E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4A5490B-1901-4866-91E7-CAE1FEAF58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B9413323-6B29-4918-A99A-8EE751869C8F}"/>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E1831BB0-B76E-47AC-BCD5-ED92AE9AFF8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B4CF542-4DCD-4AB7-ADC0-5D0862D4C1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90E58C2C-9B67-4F0D-8E86-D600E5A70F6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393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3B10D9D3-598E-41FA-A9A3-BE59CC947587}"/>
              </a:ext>
            </a:extLst>
          </p:cNvPr>
          <p:cNvSpPr/>
          <p:nvPr/>
        </p:nvSpPr>
        <p:spPr>
          <a:xfrm>
            <a:off x="761128" y="1866532"/>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a:t>
            </a:r>
            <a:r>
              <a:rPr lang="fr-FR" sz="2400">
                <a:solidFill>
                  <a:srgbClr val="24292E"/>
                </a:solidFill>
                <a:latin typeface="Consolas" panose="020B0609020204030204" pitchFamily="49" charset="0"/>
                <a:cs typeface="Consolas" panose="020B0609020204030204" pitchFamily="49" charset="0"/>
              </a:rPr>
              <a:t>dossier </a:t>
            </a:r>
            <a:r>
              <a:rPr lang="fr-FR" sz="2400" b="1">
                <a:solidFill>
                  <a:srgbClr val="24292E"/>
                </a:solidFill>
                <a:latin typeface="Consolas" panose="020B0609020204030204" pitchFamily="49" charset="0"/>
                <a:cs typeface="Consolas" panose="020B0609020204030204" pitchFamily="49" charset="0"/>
              </a:rPr>
              <a:t>step5</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22" name="Image 21">
            <a:extLst>
              <a:ext uri="{FF2B5EF4-FFF2-40B4-BE49-F238E27FC236}">
                <a16:creationId xmlns:a16="http://schemas.microsoft.com/office/drawing/2014/main" id="{124A95A9-9AC5-47C9-BA9C-1097214DD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A29AD0-D9C2-4F7F-A69B-C870E4B2182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C077C00-F64B-4EED-8E40-4FDA42E9E1A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CE8AB2F7-E2AA-45B5-AA51-EA2AD8ED61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5E547DE-9D9F-45D4-A1E3-ACB85E368DB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A056797E-9233-41E6-91B6-A2A2611CDE14}"/>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DDA00FD6-BAAB-4CDC-9B02-7C103903C3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54B6555-B9FB-49A3-BEE2-D0C62AEEF1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C537326C-B3BA-4ED4-811E-ABCBEC01FF3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0641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22" name="ZoneTexte 21">
            <a:extLst>
              <a:ext uri="{FF2B5EF4-FFF2-40B4-BE49-F238E27FC236}">
                <a16:creationId xmlns:a16="http://schemas.microsoft.com/office/drawing/2014/main" id="{2A9D096E-5795-44FA-B6F0-F6CC5F25DBB3}"/>
              </a:ext>
            </a:extLst>
          </p:cNvPr>
          <p:cNvSpPr txBox="1"/>
          <p:nvPr/>
        </p:nvSpPr>
        <p:spPr>
          <a:xfrm>
            <a:off x="2808912" y="2637060"/>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récupération est similaire à la précédente.</a:t>
            </a:r>
          </a:p>
        </p:txBody>
      </p:sp>
      <p:sp>
        <p:nvSpPr>
          <p:cNvPr id="24" name="ZoneTexte 23">
            <a:extLst>
              <a:ext uri="{FF2B5EF4-FFF2-40B4-BE49-F238E27FC236}">
                <a16:creationId xmlns:a16="http://schemas.microsoft.com/office/drawing/2014/main" id="{A9182A95-F657-4830-849E-A2BD08E781E3}"/>
              </a:ext>
            </a:extLst>
          </p:cNvPr>
          <p:cNvSpPr txBox="1"/>
          <p:nvPr/>
        </p:nvSpPr>
        <p:spPr>
          <a:xfrm>
            <a:off x="2572929" y="5294681"/>
            <a:ext cx="27433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0CA23F88-6386-4C3F-8028-76B2A28ECD3F}"/>
              </a:ext>
            </a:extLst>
          </p:cNvPr>
          <p:cNvSpPr/>
          <p:nvPr/>
        </p:nvSpPr>
        <p:spPr>
          <a:xfrm>
            <a:off x="603920" y="1286712"/>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0" y="3452764"/>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a:p>
            <a:pPr algn="ctr"/>
            <a:r>
              <a:rPr lang="fr-FR" sz="2000" b="1"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deep</a:t>
            </a:r>
            <a:endParaRPr lang="fr-FR" sz="2000" b="1" dirty="0">
              <a:solidFill>
                <a:schemeClr val="tx1"/>
              </a:solidFill>
              <a:latin typeface="Segoe UI" panose="020B0502040204020203" pitchFamily="34" charset="0"/>
              <a:cs typeface="Segoe UI" panose="020B0502040204020203" pitchFamily="34" charset="0"/>
            </a:endParaRPr>
          </a:p>
        </p:txBody>
      </p:sp>
      <p:pic>
        <p:nvPicPr>
          <p:cNvPr id="20" name="Image 19">
            <a:extLst>
              <a:ext uri="{FF2B5EF4-FFF2-40B4-BE49-F238E27FC236}">
                <a16:creationId xmlns:a16="http://schemas.microsoft.com/office/drawing/2014/main" id="{A991AAA7-6FEA-4C52-B8CC-2A52D1A9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5DDE984-52B8-4A68-8729-0143B02966D1}"/>
              </a:ext>
            </a:extLst>
          </p:cNvPr>
          <p:cNvSpPr/>
          <p:nvPr/>
        </p:nvSpPr>
        <p:spPr>
          <a:xfrm>
            <a:off x="4851256" y="3828873"/>
            <a:ext cx="8010019" cy="400110"/>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 op: a, </a:t>
            </a:r>
            <a:r>
              <a:rPr lang="fr-FR" sz="2000" dirty="0" err="1">
                <a:solidFill>
                  <a:srgbClr val="000000"/>
                </a:solidFill>
                <a:latin typeface="Consolas" panose="020B0609020204030204" pitchFamily="49" charset="0"/>
              </a:rPr>
              <a:t>lhs</a:t>
            </a:r>
            <a:r>
              <a:rPr lang="fr-FR" sz="2000" dirty="0">
                <a:solidFill>
                  <a:srgbClr val="000000"/>
                </a:solidFill>
                <a:latin typeface="Consolas" panose="020B0609020204030204" pitchFamily="49" charset="0"/>
              </a:rPr>
              <a:t>: { op: b }, </a:t>
            </a:r>
            <a:r>
              <a:rPr lang="fr-FR" sz="2000" dirty="0" err="1">
                <a:solidFill>
                  <a:srgbClr val="000000"/>
                </a:solidFill>
                <a:latin typeface="Consolas" panose="020B0609020204030204" pitchFamily="49" charset="0"/>
              </a:rPr>
              <a:t>rhs</a:t>
            </a:r>
            <a:r>
              <a:rPr lang="fr-FR" sz="2000" dirty="0">
                <a:solidFill>
                  <a:srgbClr val="000000"/>
                </a:solidFill>
                <a:latin typeface="Consolas" panose="020B0609020204030204" pitchFamily="49" charset="0"/>
              </a:rPr>
              <a:t>: c }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AD906332-BFF8-40FE-A37C-595EF64716C6}"/>
              </a:ext>
            </a:extLst>
          </p:cNvPr>
          <p:cNvSpPr/>
          <p:nvPr/>
        </p:nvSpPr>
        <p:spPr>
          <a:xfrm>
            <a:off x="4851256" y="5000861"/>
            <a:ext cx="3474720" cy="1938992"/>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tmp</a:t>
            </a:r>
            <a:r>
              <a:rPr lang="fr-FR" sz="2000" dirty="0">
                <a:solidFill>
                  <a:srgbClr val="000000"/>
                </a:solidFill>
                <a:latin typeface="Consolas" panose="020B0609020204030204" pitchFamily="49" charset="0"/>
              </a:rPr>
              <a:t>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tmp.op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tmp.lhs.op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c = </a:t>
            </a:r>
            <a:r>
              <a:rPr lang="fr-FR" sz="2000" dirty="0" err="1">
                <a:solidFill>
                  <a:srgbClr val="000000"/>
                </a:solidFill>
                <a:latin typeface="Consolas" panose="020B0609020204030204" pitchFamily="49" charset="0"/>
              </a:rPr>
              <a:t>tmp.rhs</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8" name="Rectangle 37">
            <a:extLst>
              <a:ext uri="{FF2B5EF4-FFF2-40B4-BE49-F238E27FC236}">
                <a16:creationId xmlns:a16="http://schemas.microsoft.com/office/drawing/2014/main" id="{3DC46482-D517-4E98-83A5-9E930B7B9510}"/>
              </a:ext>
            </a:extLst>
          </p:cNvPr>
          <p:cNvSpPr/>
          <p:nvPr/>
        </p:nvSpPr>
        <p:spPr>
          <a:xfrm>
            <a:off x="3296396" y="3915764"/>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39" name="Groupe 38">
            <a:extLst>
              <a:ext uri="{FF2B5EF4-FFF2-40B4-BE49-F238E27FC236}">
                <a16:creationId xmlns:a16="http://schemas.microsoft.com/office/drawing/2014/main" id="{FB347587-463B-4C95-B578-74EF616056F7}"/>
              </a:ext>
            </a:extLst>
          </p:cNvPr>
          <p:cNvGrpSpPr/>
          <p:nvPr/>
        </p:nvGrpSpPr>
        <p:grpSpPr>
          <a:xfrm>
            <a:off x="7280754" y="6181826"/>
            <a:ext cx="4891165" cy="676174"/>
            <a:chOff x="7280754" y="6181826"/>
            <a:chExt cx="4891165" cy="676174"/>
          </a:xfrm>
        </p:grpSpPr>
        <p:sp>
          <p:nvSpPr>
            <p:cNvPr id="40" name="Rectangle 39">
              <a:extLst>
                <a:ext uri="{FF2B5EF4-FFF2-40B4-BE49-F238E27FC236}">
                  <a16:creationId xmlns:a16="http://schemas.microsoft.com/office/drawing/2014/main" id="{D73F3D96-177E-4509-A078-0A1D84377F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78B9ECDD-16F9-47C1-AB68-B9B923B59625}"/>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0B1E7958-2591-4F22-9539-79381F1D027E}"/>
              </a:ext>
            </a:extLst>
          </p:cNvPr>
          <p:cNvGrpSpPr/>
          <p:nvPr/>
        </p:nvGrpSpPr>
        <p:grpSpPr>
          <a:xfrm>
            <a:off x="-9920" y="6181823"/>
            <a:ext cx="4389120" cy="676175"/>
            <a:chOff x="-9920" y="6181823"/>
            <a:chExt cx="4389120" cy="676175"/>
          </a:xfrm>
        </p:grpSpPr>
        <p:sp>
          <p:nvSpPr>
            <p:cNvPr id="43" name="Rectangle 42">
              <a:extLst>
                <a:ext uri="{FF2B5EF4-FFF2-40B4-BE49-F238E27FC236}">
                  <a16:creationId xmlns:a16="http://schemas.microsoft.com/office/drawing/2014/main" id="{FA1CC25D-71C5-47EC-9496-A3F7890C963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riangle rectangle 43">
              <a:extLst>
                <a:ext uri="{FF2B5EF4-FFF2-40B4-BE49-F238E27FC236}">
                  <a16:creationId xmlns:a16="http://schemas.microsoft.com/office/drawing/2014/main" id="{2617F5E4-02EE-4B6B-9318-D592F52705D7}"/>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a:extLst>
              <a:ext uri="{FF2B5EF4-FFF2-40B4-BE49-F238E27FC236}">
                <a16:creationId xmlns:a16="http://schemas.microsoft.com/office/drawing/2014/main" id="{AB2FDEAB-43D5-44CB-AD9B-7420BD3316C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7C3EBC5A-E20E-40D2-84A3-696D0909D525}"/>
                </a:ext>
              </a:extLst>
            </p:cNvPr>
            <p:cNvGrpSpPr/>
            <p:nvPr/>
          </p:nvGrpSpPr>
          <p:grpSpPr>
            <a:xfrm>
              <a:off x="6391009" y="4158446"/>
              <a:ext cx="670561" cy="1463040"/>
              <a:chOff x="5313680" y="4185920"/>
              <a:chExt cx="670560" cy="1463040"/>
            </a:xfrm>
            <a:grpFill/>
          </p:grpSpPr>
          <p:sp>
            <p:nvSpPr>
              <p:cNvPr id="51" name="Bande diagonale 50">
                <a:extLst>
                  <a:ext uri="{FF2B5EF4-FFF2-40B4-BE49-F238E27FC236}">
                    <a16:creationId xmlns:a16="http://schemas.microsoft.com/office/drawing/2014/main" id="{040889E7-3864-461D-A485-57FEFE2D7AB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403E3C5-D4BC-44AF-92C4-EBF83AAFF2A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65090C70-88A1-4A63-BB28-C7990164DE17}"/>
                </a:ext>
              </a:extLst>
            </p:cNvPr>
            <p:cNvGrpSpPr/>
            <p:nvPr/>
          </p:nvGrpSpPr>
          <p:grpSpPr>
            <a:xfrm rot="10800000">
              <a:off x="4211850" y="4177849"/>
              <a:ext cx="670561" cy="1463040"/>
              <a:chOff x="5313680" y="4185920"/>
              <a:chExt cx="670560" cy="1463040"/>
            </a:xfrm>
            <a:grpFill/>
          </p:grpSpPr>
          <p:sp>
            <p:nvSpPr>
              <p:cNvPr id="49" name="Bande diagonale 48">
                <a:extLst>
                  <a:ext uri="{FF2B5EF4-FFF2-40B4-BE49-F238E27FC236}">
                    <a16:creationId xmlns:a16="http://schemas.microsoft.com/office/drawing/2014/main" id="{3096DDC2-8DBC-4DF4-8E74-828C260DEAA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C0A3916-0A36-4A22-A166-9EEE210DF0C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96032146-26F7-4DC6-9977-C6EBC7462DF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618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17" grpId="0" animBg="1"/>
      <p:bldP spid="19" grpId="0" animBg="1"/>
      <p:bldP spid="4" grpId="0"/>
      <p:bldP spid="5" grpId="0"/>
      <p:bldP spid="3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A8A5B2EE-8D76-466B-AE4A-A5AC283D4FD3}"/>
              </a:ext>
            </a:extLst>
          </p:cNvPr>
          <p:cNvGrpSpPr/>
          <p:nvPr/>
        </p:nvGrpSpPr>
        <p:grpSpPr>
          <a:xfrm>
            <a:off x="4940134" y="3019425"/>
            <a:ext cx="7251866" cy="3838575"/>
            <a:chOff x="4940134" y="3019425"/>
            <a:chExt cx="7251866" cy="3838575"/>
          </a:xfrm>
        </p:grpSpPr>
        <p:pic>
          <p:nvPicPr>
            <p:cNvPr id="22" name="Image 21">
              <a:extLst>
                <a:ext uri="{FF2B5EF4-FFF2-40B4-BE49-F238E27FC236}">
                  <a16:creationId xmlns:a16="http://schemas.microsoft.com/office/drawing/2014/main" id="{13CA98D4-2C49-405A-9A2F-F292F070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23" name="Rectangle 22">
              <a:extLst>
                <a:ext uri="{FF2B5EF4-FFF2-40B4-BE49-F238E27FC236}">
                  <a16:creationId xmlns:a16="http://schemas.microsoft.com/office/drawing/2014/main" id="{E06C411A-B6B4-4328-8346-9B1A4A720EB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E3923B58-6698-4CC9-83C9-3264819DAA2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pic>
        <p:nvPicPr>
          <p:cNvPr id="4" name="Image 5">
            <a:extLst>
              <a:ext uri="{FF2B5EF4-FFF2-40B4-BE49-F238E27FC236}">
                <a16:creationId xmlns:a16="http://schemas.microsoft.com/office/drawing/2014/main" id="{7B0D598A-57E8-45B2-9E93-E7A1304CD1EF}"/>
              </a:ext>
            </a:extLst>
          </p:cNvPr>
          <p:cNvPicPr>
            <a:picLocks noChangeAspect="1"/>
          </p:cNvPicPr>
          <p:nvPr/>
        </p:nvPicPr>
        <p:blipFill>
          <a:blip r:embed="rId4"/>
          <a:stretch>
            <a:fillRect/>
          </a:stretch>
        </p:blipFill>
        <p:spPr>
          <a:xfrm>
            <a:off x="3321627" y="2078868"/>
            <a:ext cx="5358245" cy="2942718"/>
          </a:xfrm>
          <a:prstGeom prst="ellipse">
            <a:avLst/>
          </a:prstGeom>
          <a:ln>
            <a:noFill/>
          </a:ln>
          <a:effectLst>
            <a:softEdge rad="112500"/>
          </a:effectLst>
        </p:spPr>
      </p:pic>
    </p:spTree>
    <p:extLst>
      <p:ext uri="{BB962C8B-B14F-4D97-AF65-F5344CB8AC3E}">
        <p14:creationId xmlns:p14="http://schemas.microsoft.com/office/powerpoint/2010/main" val="14172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795668" y="1479574"/>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7" name="ZoneTexte 6">
            <a:extLst>
              <a:ext uri="{FF2B5EF4-FFF2-40B4-BE49-F238E27FC236}">
                <a16:creationId xmlns:a16="http://schemas.microsoft.com/office/drawing/2014/main" id="{917ED200-63EE-40F1-B479-79E1645CE9D4}"/>
              </a:ext>
            </a:extLst>
          </p:cNvPr>
          <p:cNvSpPr txBox="1"/>
          <p:nvPr/>
        </p:nvSpPr>
        <p:spPr>
          <a:xfrm>
            <a:off x="1782406" y="2140593"/>
            <a:ext cx="10107541" cy="532453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dirty="0">
              <a:solidFill>
                <a:schemeClr val="accent1">
                  <a:lumMod val="75000"/>
                </a:schemeClr>
              </a:solidFill>
            </a:endParaRPr>
          </a:p>
          <a:p>
            <a:endParaRPr lang="fr-FR" sz="2400" dirty="0">
              <a:solidFill>
                <a:schemeClr val="accent1">
                  <a:lumMod val="75000"/>
                </a:schemeClr>
              </a:solidFill>
              <a:latin typeface="Segoe UI"/>
              <a:cs typeface="Segoe UI"/>
            </a:endParaRPr>
          </a:p>
          <a:p>
            <a:pPr marL="800100" lvl="1" indent="-342900">
              <a:buFont typeface="Arial" panose="05000000000000000000" pitchFamily="2" charset="2"/>
              <a:buChar char="•"/>
            </a:pPr>
            <a:r>
              <a:rPr lang="fr-FR" sz="2400" dirty="0">
                <a:latin typeface="Segoe UI"/>
                <a:cs typeface="Segoe UI"/>
              </a:rPr>
              <a:t>Disponible depuis la </a:t>
            </a:r>
            <a:r>
              <a:rPr lang="fr-FR" sz="2400" b="1" dirty="0">
                <a:latin typeface="Segoe UI"/>
                <a:cs typeface="Segoe UI"/>
              </a:rPr>
              <a:t>version 16.8 </a:t>
            </a:r>
            <a:r>
              <a:rPr lang="fr-FR" sz="2400" dirty="0">
                <a:latin typeface="Segoe UI"/>
                <a:cs typeface="Segoe UI"/>
              </a:rPr>
              <a:t>de React.JS</a:t>
            </a:r>
          </a:p>
          <a:p>
            <a:pPr lvl="1"/>
            <a:endParaRPr lang="fr-FR" sz="800" dirty="0">
              <a:latin typeface="Segoe UI"/>
              <a:cs typeface="Segoe UI"/>
            </a:endParaRPr>
          </a:p>
          <a:p>
            <a:pPr marL="800100" lvl="1" indent="-342900">
              <a:buFont typeface="Arial" panose="05000000000000000000" pitchFamily="2" charset="2"/>
              <a:buChar char="•"/>
            </a:pPr>
            <a:r>
              <a:rPr lang="fr-FR" sz="2400" dirty="0">
                <a:latin typeface="Segoe UI"/>
                <a:cs typeface="Segoe UI"/>
              </a:rPr>
              <a:t>Permet : </a:t>
            </a:r>
          </a:p>
          <a:p>
            <a:pPr lvl="1"/>
            <a:endParaRPr lang="fr-FR" sz="24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D'écrire du code plus propre et épuré.</a:t>
            </a:r>
            <a:endParaRPr lang="fr-FR" dirty="0">
              <a:cs typeface="Calibri" panose="020F0502020204030204"/>
            </a:endParaRPr>
          </a:p>
          <a:p>
            <a:pPr marL="1257300" lvl="2" indent="-342900">
              <a:buFont typeface="Courier New" panose="05000000000000000000" pitchFamily="2" charset="2"/>
              <a:buChar char="o"/>
            </a:pPr>
            <a:endParaRPr lang="fr-FR" sz="10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De ce passer complétement du mot clé class </a:t>
            </a:r>
            <a:endParaRPr lang="fr-FR" sz="24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endParaRPr lang="fr-FR" sz="10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r>
              <a:rPr lang="fr-FR" sz="2400" dirty="0">
                <a:latin typeface="Segoe UI"/>
                <a:cs typeface="Segoe UI"/>
              </a:rPr>
              <a:t> D'utiliser la gestion d'état centralisé dans des composants "</a:t>
            </a:r>
            <a:r>
              <a:rPr lang="fr-FR" sz="2400" dirty="0" err="1">
                <a:latin typeface="Segoe UI"/>
                <a:cs typeface="Segoe UI"/>
              </a:rPr>
              <a:t>Stateless</a:t>
            </a:r>
            <a:r>
              <a:rPr lang="fr-FR" sz="2400" dirty="0">
                <a:latin typeface="Segoe UI"/>
                <a:cs typeface="Segoe UI"/>
              </a:rPr>
              <a:t>".</a:t>
            </a: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lvl="1"/>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27C252-8D11-4143-90CB-3D6A9A338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9E958866-9A29-45A3-8F88-60F69F26CED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6D66BBD8-CFBA-4ABF-A1A2-F07BE5EAC50F}"/>
                </a:ext>
              </a:extLst>
            </p:cNvPr>
            <p:cNvGrpSpPr/>
            <p:nvPr/>
          </p:nvGrpSpPr>
          <p:grpSpPr>
            <a:xfrm>
              <a:off x="6391007" y="4158446"/>
              <a:ext cx="670560" cy="1463040"/>
              <a:chOff x="5313680" y="4185920"/>
              <a:chExt cx="670560" cy="1463040"/>
            </a:xfrm>
            <a:grpFill/>
          </p:grpSpPr>
          <p:sp>
            <p:nvSpPr>
              <p:cNvPr id="43" name="Bande diagonale 42">
                <a:extLst>
                  <a:ext uri="{FF2B5EF4-FFF2-40B4-BE49-F238E27FC236}">
                    <a16:creationId xmlns:a16="http://schemas.microsoft.com/office/drawing/2014/main" id="{FFC602CA-C6B0-4F9E-BBA9-78024E1CB2C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462BFC3-5A0A-4492-9535-75A596E0BD0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7E8B61C-D8F2-4ACA-9CD0-31C56D237806}"/>
                </a:ext>
              </a:extLst>
            </p:cNvPr>
            <p:cNvGrpSpPr/>
            <p:nvPr/>
          </p:nvGrpSpPr>
          <p:grpSpPr>
            <a:xfrm rot="10800000">
              <a:off x="4211849" y="4177849"/>
              <a:ext cx="670560" cy="1463040"/>
              <a:chOff x="5313680" y="4185920"/>
              <a:chExt cx="670560" cy="1463040"/>
            </a:xfrm>
            <a:grpFill/>
          </p:grpSpPr>
          <p:sp>
            <p:nvSpPr>
              <p:cNvPr id="41" name="Bande diagonale 40">
                <a:extLst>
                  <a:ext uri="{FF2B5EF4-FFF2-40B4-BE49-F238E27FC236}">
                    <a16:creationId xmlns:a16="http://schemas.microsoft.com/office/drawing/2014/main" id="{66A27B0F-8D9D-4AD7-A506-3223B3E55D7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9CD2A7D8-7F3D-4415-A278-F6D3DF830AA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4456B61E-7A84-4529-9447-53ED31B28E4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9241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499183" y="1342020"/>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22" name="Rectangle 21">
            <a:extLst>
              <a:ext uri="{FF2B5EF4-FFF2-40B4-BE49-F238E27FC236}">
                <a16:creationId xmlns:a16="http://schemas.microsoft.com/office/drawing/2014/main" id="{20ACDB8E-8D3B-40D9-A73B-1A460D6A9EAB}"/>
              </a:ext>
            </a:extLst>
          </p:cNvPr>
          <p:cNvSpPr/>
          <p:nvPr/>
        </p:nvSpPr>
        <p:spPr>
          <a:xfrm>
            <a:off x="1052165" y="1843261"/>
            <a:ext cx="10791825" cy="5170646"/>
          </a:xfrm>
          <a:prstGeom prst="rect">
            <a:avLst/>
          </a:prstGeom>
        </p:spPr>
        <p:txBody>
          <a:bodyPr wrap="square">
            <a:spAutoFit/>
          </a:bodyPr>
          <a:lstStyle/>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useState</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état à un composant </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useEffect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évenement</a:t>
            </a:r>
            <a:r>
              <a:rPr lang="fr-FR" sz="2200" dirty="0">
                <a:latin typeface="Segoe UI" panose="020B0502040204020203" pitchFamily="34" charset="0"/>
                <a:cs typeface="Segoe UI" panose="020B0502040204020203" pitchFamily="34" charset="0"/>
              </a:rPr>
              <a:t> de gestion du cycle de vie (</a:t>
            </a:r>
            <a:r>
              <a:rPr lang="fr-FR" sz="2200" dirty="0" err="1">
                <a:latin typeface="Segoe UI" panose="020B0502040204020203" pitchFamily="34" charset="0"/>
                <a:cs typeface="Segoe UI" panose="020B0502040204020203" pitchFamily="34" charset="0"/>
              </a:rPr>
              <a:t>componentDidMount</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compononentDidUpdate</a:t>
            </a:r>
            <a:r>
              <a:rPr lang="fr-FR" sz="2200" dirty="0">
                <a:latin typeface="Segoe UI" panose="020B0502040204020203" pitchFamily="34" charset="0"/>
                <a:cs typeface="Segoe UI" panose="020B0502040204020203" pitchFamily="34" charset="0"/>
              </a:rPr>
              <a:t>).</a:t>
            </a:r>
          </a:p>
          <a:p>
            <a:pPr marL="1257300" lvl="2" indent="-342900">
              <a:buClr>
                <a:srgbClr val="F99A5A"/>
              </a:buClr>
              <a:buFont typeface="Arial" panose="020B0604020202020204" pitchFamily="34" charset="0"/>
              <a:buChar cha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useReducer</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reducer</a:t>
            </a:r>
            <a:r>
              <a:rPr lang="fr-FR" sz="2200" dirty="0">
                <a:latin typeface="Segoe UI" panose="020B0502040204020203" pitchFamily="34" charset="0"/>
                <a:cs typeface="Segoe UI" panose="020B0502040204020203" pitchFamily="34" charset="0"/>
              </a:rPr>
              <a:t> permettant de regrouper le traitement des données</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useContext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context</a:t>
            </a:r>
            <a:r>
              <a:rPr lang="fr-FR" sz="2200" dirty="0">
                <a:latin typeface="Segoe UI" panose="020B0502040204020203" pitchFamily="34" charset="0"/>
                <a:cs typeface="Segoe UI" panose="020B0502040204020203" pitchFamily="34" charset="0"/>
              </a:rPr>
              <a:t> global à l’application évite l’effet « </a:t>
            </a:r>
            <a:r>
              <a:rPr lang="fr-FR" sz="2200" dirty="0" err="1">
                <a:latin typeface="Segoe UI" panose="020B0502040204020203" pitchFamily="34" charset="0"/>
                <a:cs typeface="Segoe UI" panose="020B0502040204020203" pitchFamily="34" charset="0"/>
              </a:rPr>
              <a:t>props</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drilling</a:t>
            </a:r>
            <a:r>
              <a:rPr lang="fr-FR" sz="2200" dirty="0">
                <a:latin typeface="Segoe UI" panose="020B0502040204020203" pitchFamily="34" charset="0"/>
                <a:cs typeface="Segoe UI" panose="020B0502040204020203" pitchFamily="34" charset="0"/>
              </a:rPr>
              <a:t> »</a:t>
            </a:r>
          </a:p>
          <a:p>
            <a:pPr lvl="2">
              <a:buClr>
                <a:srgbClr val="F99A5A"/>
              </a:buClr>
            </a:pPr>
            <a:endParaRPr lang="fr-FR" sz="2200" dirty="0">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CA2EF197-202D-45E0-B47B-5101184F9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5" name="Groupe 14">
            <a:extLst>
              <a:ext uri="{FF2B5EF4-FFF2-40B4-BE49-F238E27FC236}">
                <a16:creationId xmlns:a16="http://schemas.microsoft.com/office/drawing/2014/main" id="{A13E69C0-33BB-49BA-BA75-3FC7FE5ED5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8E855CC7-2C73-47BC-8390-7DD99568748A}"/>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4D2F6F80-89C9-4A1A-B1B2-56D42F997B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AC9E0A9C-AB51-45B0-9D34-31AF61BB42C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3EE438B2-C932-46A9-A6F6-A2195D580CE0}"/>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446787F8-9819-4A27-A770-3C0B78F6E4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6EE9C638-13D8-44C3-BD43-17397F131F5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E3B1900-2129-427C-A5B6-D150F5C35B7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5280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2F2F2">
            <a:alpha val="74000"/>
          </a:srgbClr>
        </a:solidFill>
        <a:effectLst/>
      </p:bgPr>
    </p:bg>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22" name="ZoneTexte 1">
            <a:extLst>
              <a:ext uri="{FF2B5EF4-FFF2-40B4-BE49-F238E27FC236}">
                <a16:creationId xmlns:a16="http://schemas.microsoft.com/office/drawing/2014/main" id="{2BF37783-0229-4A04-AF02-522F05DE9E10}"/>
              </a:ext>
            </a:extLst>
          </p:cNvPr>
          <p:cNvSpPr txBox="1"/>
          <p:nvPr/>
        </p:nvSpPr>
        <p:spPr>
          <a:xfrm>
            <a:off x="1726993" y="2642424"/>
            <a:ext cx="8966613" cy="1938992"/>
          </a:xfrm>
          <a:prstGeom prst="rect">
            <a:avLst/>
          </a:prstGeom>
          <a:noFill/>
        </p:spPr>
        <p:txBody>
          <a:bodyPr wrap="square"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0" b="1" dirty="0">
                <a:solidFill>
                  <a:srgbClr val="70CEEF"/>
                </a:solidFill>
                <a:latin typeface="Segoe UI" panose="020B0502040204020203" pitchFamily="34" charset="0"/>
                <a:cs typeface="Segoe UI" panose="020B0502040204020203" pitchFamily="34" charset="0"/>
              </a:rPr>
              <a:t>Live Coding</a:t>
            </a:r>
          </a:p>
        </p:txBody>
      </p:sp>
      <p:sp>
        <p:nvSpPr>
          <p:cNvPr id="23" name="Ellipse 22">
            <a:extLst>
              <a:ext uri="{FF2B5EF4-FFF2-40B4-BE49-F238E27FC236}">
                <a16:creationId xmlns:a16="http://schemas.microsoft.com/office/drawing/2014/main" id="{3BCCBFB4-96A1-4B27-AFC3-DBFFBA76C189}"/>
              </a:ext>
            </a:extLst>
          </p:cNvPr>
          <p:cNvSpPr/>
          <p:nvPr/>
        </p:nvSpPr>
        <p:spPr>
          <a:xfrm>
            <a:off x="569129" y="1236765"/>
            <a:ext cx="1615510" cy="1542186"/>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useState</a:t>
            </a:r>
            <a:endParaRPr lang="fr-FR" b="1" dirty="0"/>
          </a:p>
        </p:txBody>
      </p:sp>
      <p:sp>
        <p:nvSpPr>
          <p:cNvPr id="24" name="Ellipse 23">
            <a:extLst>
              <a:ext uri="{FF2B5EF4-FFF2-40B4-BE49-F238E27FC236}">
                <a16:creationId xmlns:a16="http://schemas.microsoft.com/office/drawing/2014/main" id="{90A9A9D2-B9DE-4490-A104-9F0EC89A6E29}"/>
              </a:ext>
            </a:extLst>
          </p:cNvPr>
          <p:cNvSpPr/>
          <p:nvPr/>
        </p:nvSpPr>
        <p:spPr>
          <a:xfrm>
            <a:off x="3718173" y="4518034"/>
            <a:ext cx="1957844" cy="1811492"/>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useContext</a:t>
            </a:r>
            <a:endParaRPr lang="fr-FR" b="1" dirty="0"/>
          </a:p>
        </p:txBody>
      </p:sp>
      <p:sp>
        <p:nvSpPr>
          <p:cNvPr id="39" name="Ellipse 38">
            <a:extLst>
              <a:ext uri="{FF2B5EF4-FFF2-40B4-BE49-F238E27FC236}">
                <a16:creationId xmlns:a16="http://schemas.microsoft.com/office/drawing/2014/main" id="{5314902B-3444-4EC3-8CAE-88CEB6EA4E4D}"/>
              </a:ext>
            </a:extLst>
          </p:cNvPr>
          <p:cNvSpPr/>
          <p:nvPr/>
        </p:nvSpPr>
        <p:spPr>
          <a:xfrm>
            <a:off x="5891405" y="1354865"/>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
        <p:nvSpPr>
          <p:cNvPr id="40" name="Ellipse 39">
            <a:extLst>
              <a:ext uri="{FF2B5EF4-FFF2-40B4-BE49-F238E27FC236}">
                <a16:creationId xmlns:a16="http://schemas.microsoft.com/office/drawing/2014/main" id="{EB002D78-B2AC-4DB4-A2AB-06D508598CD7}"/>
              </a:ext>
            </a:extLst>
          </p:cNvPr>
          <p:cNvSpPr/>
          <p:nvPr/>
        </p:nvSpPr>
        <p:spPr>
          <a:xfrm>
            <a:off x="10133745" y="4320193"/>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Tree>
    <p:extLst>
      <p:ext uri="{BB962C8B-B14F-4D97-AF65-F5344CB8AC3E}">
        <p14:creationId xmlns:p14="http://schemas.microsoft.com/office/powerpoint/2010/main" val="5253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5417BC80-6B63-408C-BC54-61A9D28A1B4F}"/>
              </a:ext>
            </a:extLst>
          </p:cNvPr>
          <p:cNvSpPr/>
          <p:nvPr/>
        </p:nvSpPr>
        <p:spPr>
          <a:xfrm>
            <a:off x="503220" y="1701245"/>
            <a:ext cx="11688780" cy="2677656"/>
          </a:xfrm>
          <a:prstGeom prst="rect">
            <a:avLst/>
          </a:prstGeom>
        </p:spPr>
        <p:txBody>
          <a:bodyPr wrap="square" anchor="t">
            <a:spAutoFit/>
          </a:bodyPr>
          <a:lstStyle/>
          <a:p>
            <a:pPr marL="342900" indent="-342900">
              <a:buFont typeface="Arial" panose="020B0604020202020204" pitchFamily="34" charset="0"/>
              <a:buChar char="•"/>
            </a:pPr>
            <a:r>
              <a:rPr lang="fr-FR" sz="2400" dirty="0">
                <a:solidFill>
                  <a:srgbClr val="24292E"/>
                </a:solidFill>
                <a:latin typeface="Consolas" panose="020B0609020204030204" pitchFamily="49" charset="0"/>
                <a:cs typeface="Consolas" panose="020B0609020204030204" pitchFamily="49" charset="0"/>
              </a:rPr>
              <a:t>Mettre en place une gestion d’état centralisé.</a:t>
            </a:r>
          </a:p>
          <a:p>
            <a:pPr marL="342900" indent="-34290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Avec la méthode </a:t>
            </a:r>
            <a:r>
              <a:rPr lang="fr-FR" altLang="fr-FR" sz="2400" dirty="0" err="1">
                <a:solidFill>
                  <a:srgbClr val="24292E"/>
                </a:solidFill>
                <a:latin typeface="Consolas" panose="020B0609020204030204" pitchFamily="49" charset="0"/>
                <a:cs typeface="Consolas" panose="020B0609020204030204" pitchFamily="49" charset="0"/>
              </a:rPr>
              <a:t>useEffet</a:t>
            </a:r>
            <a:r>
              <a:rPr lang="fr-FR" altLang="fr-FR" sz="2400" dirty="0">
                <a:solidFill>
                  <a:srgbClr val="24292E"/>
                </a:solidFill>
                <a:latin typeface="Consolas" panose="020B0609020204030204" pitchFamily="49" charset="0"/>
                <a:cs typeface="Consolas" panose="020B0609020204030204" pitchFamily="49" charset="0"/>
              </a:rPr>
              <a:t>, récupérer les contacts du serveur de manière asynchrone afin de les ajouter dans l’état centralisé</a:t>
            </a:r>
          </a:p>
          <a:p>
            <a:pPr marL="342900" indent="-342900">
              <a:buFont typeface="Arial" panose="020B0604020202020204" pitchFamily="34" charset="0"/>
              <a:buChar char="•"/>
            </a:pPr>
            <a:endParaRPr lang="fr-FR" altLang="fr-FR" sz="24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Transformer les composants afin de récupérer les données de l’état centralisé</a:t>
            </a: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2877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Piqure de rappel</a:t>
            </a:r>
            <a:endParaRPr lang="fr-FR" sz="2400" i="1" dirty="0">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a:extLst>
              <a:ext uri="{FF2B5EF4-FFF2-40B4-BE49-F238E27FC236}">
                <a16:creationId xmlns:a16="http://schemas.microsoft.com/office/drawing/2014/main" id="{0E2D5900-FFC8-4660-884E-96711A7C6B9C}"/>
              </a:ext>
            </a:extLst>
          </p:cNvPr>
          <p:cNvSpPr txBox="1"/>
          <p:nvPr/>
        </p:nvSpPr>
        <p:spPr>
          <a:xfrm>
            <a:off x="5001895" y="1442472"/>
            <a:ext cx="6713855" cy="4524315"/>
          </a:xfrm>
          <a:prstGeom prst="rect">
            <a:avLst/>
          </a:prstGeom>
          <a:noFill/>
          <a:effectLst/>
        </p:spPr>
        <p:txBody>
          <a:bodyPr wrap="square" rtlCol="0">
            <a:spAutoFit/>
          </a:bodyPr>
          <a:lstStyle/>
          <a:p>
            <a:pPr marL="457200" indent="-457200">
              <a:buClr>
                <a:srgbClr val="61DAFB"/>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Des composants, des composants et encore des composants. </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StateFull</a:t>
            </a:r>
            <a:r>
              <a:rPr lang="fr-FR" sz="2400" dirty="0">
                <a:latin typeface="Segoe UI" panose="020B0502040204020203" pitchFamily="34" charset="0"/>
                <a:cs typeface="Segoe UI" panose="020B0502040204020203" pitchFamily="34" charset="0"/>
              </a:rPr>
              <a:t> et </a:t>
            </a:r>
            <a:r>
              <a:rPr lang="fr-FR" sz="2400" dirty="0" err="1">
                <a:latin typeface="Segoe UI" panose="020B0502040204020203" pitchFamily="34" charset="0"/>
                <a:cs typeface="Segoe UI" panose="020B0502040204020203" pitchFamily="34" charset="0"/>
              </a:rPr>
              <a:t>StateLess</a:t>
            </a:r>
            <a:endParaRPr lang="fr-FR" sz="2400" dirty="0">
              <a:latin typeface="Segoe UI" panose="020B0502040204020203" pitchFamily="34" charset="0"/>
              <a:cs typeface="Segoe UI" panose="020B0502040204020203" pitchFamily="34" charset="0"/>
            </a:endParaRPr>
          </a:p>
          <a:p>
            <a:pPr>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Les composants dispose d’un cycle de vie</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Initilizing</a:t>
            </a:r>
            <a:endParaRPr lang="fr-FR" sz="2400" dirty="0">
              <a:latin typeface="Segoe UI" panose="020B0502040204020203" pitchFamily="34" charset="0"/>
              <a:cs typeface="Segoe UI" panose="020B0502040204020203" pitchFamily="34" charset="0"/>
            </a:endParaRP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Mounting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Updating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Unmounting</a:t>
            </a:r>
            <a:endParaRPr lang="fr-FR" sz="2400" dirty="0">
              <a:latin typeface="Segoe UI" panose="020B0502040204020203" pitchFamily="34" charset="0"/>
              <a:cs typeface="Segoe UI" panose="020B0502040204020203" pitchFamily="34" charset="0"/>
            </a:endParaRPr>
          </a:p>
          <a:p>
            <a:pPr lvl="1">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Filet de sécurité avec les </a:t>
            </a:r>
            <a:r>
              <a:rPr lang="fr-FR" sz="2400" dirty="0" err="1">
                <a:latin typeface="Segoe UI" panose="020B0502040204020203" pitchFamily="34" charset="0"/>
                <a:cs typeface="Segoe UI" panose="020B0502040204020203" pitchFamily="34" charset="0"/>
              </a:rPr>
              <a:t>prop</a:t>
            </a:r>
            <a:r>
              <a:rPr lang="fr-FR" sz="2400" dirty="0">
                <a:latin typeface="Segoe UI" panose="020B0502040204020203" pitchFamily="34" charset="0"/>
                <a:cs typeface="Segoe UI" panose="020B0502040204020203" pitchFamily="34" charset="0"/>
              </a:rPr>
              <a:t>-types</a:t>
            </a:r>
          </a:p>
        </p:txBody>
      </p:sp>
      <p:pic>
        <p:nvPicPr>
          <p:cNvPr id="23" name="Image 22">
            <a:extLst>
              <a:ext uri="{FF2B5EF4-FFF2-40B4-BE49-F238E27FC236}">
                <a16:creationId xmlns:a16="http://schemas.microsoft.com/office/drawing/2014/main" id="{276350B4-71B1-4FCD-B593-F868A7484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7" y="1926057"/>
            <a:ext cx="4241962" cy="3331743"/>
          </a:xfrm>
          <a:prstGeom prst="rect">
            <a:avLst/>
          </a:prstGeom>
        </p:spPr>
      </p:pic>
    </p:spTree>
    <p:extLst>
      <p:ext uri="{BB962C8B-B14F-4D97-AF65-F5344CB8AC3E}">
        <p14:creationId xmlns:p14="http://schemas.microsoft.com/office/powerpoint/2010/main" val="13016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8134944C-3302-49AC-95AD-41817D56A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46" y="2190750"/>
            <a:ext cx="7620000" cy="3600450"/>
          </a:xfrm>
          <a:prstGeom prst="rect">
            <a:avLst/>
          </a:prstGeom>
        </p:spPr>
      </p:pic>
      <p:sp>
        <p:nvSpPr>
          <p:cNvPr id="19" name="ZoneTexte 18">
            <a:extLst>
              <a:ext uri="{FF2B5EF4-FFF2-40B4-BE49-F238E27FC236}">
                <a16:creationId xmlns:a16="http://schemas.microsoft.com/office/drawing/2014/main" id="{DD88F92E-1E20-419F-B641-CA1340C5A42B}"/>
              </a:ext>
            </a:extLst>
          </p:cNvPr>
          <p:cNvSpPr txBox="1"/>
          <p:nvPr/>
        </p:nvSpPr>
        <p:spPr>
          <a:xfrm>
            <a:off x="1437662" y="-88958"/>
            <a:ext cx="8739590" cy="1384995"/>
          </a:xfrm>
          <a:prstGeom prst="rect">
            <a:avLst/>
          </a:prstGeom>
          <a:noFill/>
          <a:effectLst/>
        </p:spPr>
        <p:txBody>
          <a:bodyPr wrap="square" rtlCol="0" anchor="t">
            <a:spAutoFit/>
          </a:bodyPr>
          <a:lstStyle/>
          <a:p>
            <a:pPr algn="ctr"/>
            <a:r>
              <a:rPr lang="fr-FR" sz="6000" dirty="0" err="1">
                <a:latin typeface="Segoe UI"/>
                <a:cs typeface="Segoe UI"/>
              </a:rPr>
              <a:t>Redux</a:t>
            </a:r>
            <a:endParaRPr lang="fr-FR" sz="6000" dirty="0">
              <a:latin typeface="Segoe UI"/>
              <a:cs typeface="Segoe UI"/>
            </a:endParaRPr>
          </a:p>
          <a:p>
            <a:pPr algn="ctr"/>
            <a:r>
              <a:rPr lang="fr-FR" sz="2400" i="1" dirty="0">
                <a:solidFill>
                  <a:srgbClr val="000000"/>
                </a:solidFill>
                <a:latin typeface="Segoe UI" panose="020B0502040204020203" pitchFamily="34" charset="0"/>
              </a:rPr>
              <a:t>Vers une meilleur gestion des états </a:t>
            </a:r>
            <a:r>
              <a:rPr lang="fr-FR" sz="2400" i="1" dirty="0">
                <a:latin typeface="Segoe UI"/>
                <a:cs typeface="Segoe UI"/>
              </a:rPr>
              <a:t>!</a:t>
            </a:r>
            <a:endParaRPr lang="fr-FR" sz="2400" dirty="0"/>
          </a:p>
        </p:txBody>
      </p:sp>
    </p:spTree>
    <p:extLst>
      <p:ext uri="{BB962C8B-B14F-4D97-AF65-F5344CB8AC3E}">
        <p14:creationId xmlns:p14="http://schemas.microsoft.com/office/powerpoint/2010/main" val="296577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B9CF1A14-3540-40A3-8B05-1F14ED9CDB58}"/>
              </a:ext>
            </a:extLst>
          </p:cNvPr>
          <p:cNvSpPr txBox="1"/>
          <p:nvPr/>
        </p:nvSpPr>
        <p:spPr>
          <a:xfrm>
            <a:off x="1509621" y="168138"/>
            <a:ext cx="8739590"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Comment gérer au mieux les états ?</a:t>
            </a:r>
            <a:endParaRPr lang="fr-FR" sz="1400" dirty="0">
              <a:latin typeface="Segoe UI" panose="020B0502040204020203" pitchFamily="34" charset="0"/>
              <a:cs typeface="Segoe UI" panose="020B0502040204020203" pitchFamily="34" charset="0"/>
            </a:endParaRPr>
          </a:p>
        </p:txBody>
      </p:sp>
      <p:pic>
        <p:nvPicPr>
          <p:cNvPr id="28" name="Picture 2" descr="Image associÃ©e">
            <a:extLst>
              <a:ext uri="{FF2B5EF4-FFF2-40B4-BE49-F238E27FC236}">
                <a16:creationId xmlns:a16="http://schemas.microsoft.com/office/drawing/2014/main" id="{6C372CD2-F91F-4D27-82C0-5ADD3DAF04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1762125"/>
            <a:ext cx="7723738"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37662" y="-88958"/>
            <a:ext cx="8739590" cy="1323439"/>
          </a:xfrm>
          <a:prstGeom prst="rect">
            <a:avLst/>
          </a:prstGeom>
          <a:noFill/>
          <a:effectLst/>
        </p:spPr>
        <p:txBody>
          <a:bodyPr wrap="square" rtlCol="0" anchor="t">
            <a:spAutoFit/>
          </a:bodyPr>
          <a:lstStyle/>
          <a:p>
            <a:pPr algn="ctr"/>
            <a:r>
              <a:rPr lang="fr-FR" sz="4000" b="1" dirty="0" err="1">
                <a:latin typeface="Segoe UI" panose="020B0502040204020203" pitchFamily="34" charset="0"/>
                <a:cs typeface="Segoe UI" panose="020B0502040204020203" pitchFamily="34" charset="0"/>
              </a:rPr>
              <a:t>Props</a:t>
            </a:r>
            <a:r>
              <a:rPr lang="fr-FR" sz="4000" b="1" dirty="0">
                <a:latin typeface="Segoe UI" panose="020B0502040204020203" pitchFamily="34" charset="0"/>
                <a:cs typeface="Segoe UI" panose="020B0502040204020203" pitchFamily="34" charset="0"/>
              </a:rPr>
              <a:t> </a:t>
            </a:r>
            <a:r>
              <a:rPr lang="fr-FR" sz="4000" b="1" dirty="0" err="1">
                <a:latin typeface="Segoe UI" panose="020B0502040204020203" pitchFamily="34" charset="0"/>
                <a:cs typeface="Segoe UI" panose="020B0502040204020203" pitchFamily="34" charset="0"/>
              </a:rPr>
              <a:t>drillings</a:t>
            </a:r>
            <a:r>
              <a:rPr lang="fr-FR" sz="4000" b="1" dirty="0">
                <a:latin typeface="Segoe UI" panose="020B0502040204020203" pitchFamily="34" charset="0"/>
                <a:cs typeface="Segoe UI" panose="020B0502040204020203" pitchFamily="34" charset="0"/>
              </a:rPr>
              <a:t> </a:t>
            </a:r>
            <a:r>
              <a:rPr lang="fr-FR" sz="4000" dirty="0">
                <a:latin typeface="Segoe UI" panose="020B0502040204020203" pitchFamily="34" charset="0"/>
                <a:cs typeface="Segoe UI" panose="020B0502040204020203" pitchFamily="34" charset="0"/>
              </a:rPr>
              <a:t>et problématique de </a:t>
            </a:r>
            <a:r>
              <a:rPr lang="fr-FR" sz="4000" b="1" dirty="0">
                <a:latin typeface="Segoe UI" panose="020B0502040204020203" pitchFamily="34" charset="0"/>
                <a:cs typeface="Segoe UI" panose="020B0502040204020203" pitchFamily="34" charset="0"/>
              </a:rPr>
              <a:t>communication inter composant</a:t>
            </a: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6FBE5BC7-8DB3-4DC3-9EA5-CEDB1E5E52DE}"/>
              </a:ext>
            </a:extLst>
          </p:cNvPr>
          <p:cNvPicPr>
            <a:picLocks noChangeAspect="1"/>
          </p:cNvPicPr>
          <p:nvPr/>
        </p:nvPicPr>
        <p:blipFill>
          <a:blip r:embed="rId4"/>
          <a:stretch>
            <a:fillRect/>
          </a:stretch>
        </p:blipFill>
        <p:spPr>
          <a:xfrm>
            <a:off x="138846" y="1799807"/>
            <a:ext cx="5057775" cy="3876675"/>
          </a:xfrm>
          <a:prstGeom prst="rect">
            <a:avLst/>
          </a:prstGeom>
        </p:spPr>
      </p:pic>
      <p:sp>
        <p:nvSpPr>
          <p:cNvPr id="26" name="ZoneTexte 25">
            <a:extLst>
              <a:ext uri="{FF2B5EF4-FFF2-40B4-BE49-F238E27FC236}">
                <a16:creationId xmlns:a16="http://schemas.microsoft.com/office/drawing/2014/main" id="{FDD0AEEA-7AE3-4095-8AC5-BC875AB025E6}"/>
              </a:ext>
            </a:extLst>
          </p:cNvPr>
          <p:cNvSpPr txBox="1"/>
          <p:nvPr/>
        </p:nvSpPr>
        <p:spPr>
          <a:xfrm>
            <a:off x="5252411" y="1599967"/>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nous devons </a:t>
            </a:r>
            <a:r>
              <a:rPr lang="fr-FR" sz="2400" b="1" dirty="0">
                <a:latin typeface="Segoe UI"/>
                <a:cs typeface="Segoe UI"/>
              </a:rPr>
              <a:t>modifier une composant </a:t>
            </a:r>
            <a:r>
              <a:rPr lang="fr-FR" sz="2400" dirty="0">
                <a:latin typeface="Segoe UI"/>
                <a:cs typeface="Segoe UI"/>
              </a:rPr>
              <a:t>enfant se trouvant en </a:t>
            </a:r>
            <a:r>
              <a:rPr lang="fr-FR" sz="2400" b="1" dirty="0">
                <a:latin typeface="Segoe UI"/>
                <a:cs typeface="Segoe UI"/>
              </a:rPr>
              <a:t>bas de pile</a:t>
            </a:r>
            <a:r>
              <a:rPr lang="fr-FR" sz="2400" dirty="0">
                <a:latin typeface="Segoe UI"/>
                <a:cs typeface="Segoe UI"/>
              </a:rPr>
              <a:t>, les </a:t>
            </a:r>
            <a:r>
              <a:rPr lang="fr-FR" sz="2400" dirty="0" err="1">
                <a:latin typeface="Segoe UI"/>
                <a:cs typeface="Segoe UI"/>
              </a:rPr>
              <a:t>props</a:t>
            </a:r>
            <a:r>
              <a:rPr lang="fr-FR" sz="2400" dirty="0">
                <a:latin typeface="Segoe UI"/>
                <a:cs typeface="Segoe UI"/>
              </a:rPr>
              <a:t> (données) doivent y être </a:t>
            </a:r>
            <a:r>
              <a:rPr lang="fr-FR" sz="2400" b="1" dirty="0">
                <a:latin typeface="Segoe UI"/>
                <a:cs typeface="Segoe UI"/>
              </a:rPr>
              <a:t>amené jusqu’en bas</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p:txBody>
      </p:sp>
      <p:sp>
        <p:nvSpPr>
          <p:cNvPr id="27" name="ZoneTexte 26">
            <a:extLst>
              <a:ext uri="{FF2B5EF4-FFF2-40B4-BE49-F238E27FC236}">
                <a16:creationId xmlns:a16="http://schemas.microsoft.com/office/drawing/2014/main" id="{C5453D4E-8923-4D7D-AF4F-A071C07B2EC3}"/>
              </a:ext>
            </a:extLst>
          </p:cNvPr>
          <p:cNvSpPr txBox="1"/>
          <p:nvPr/>
        </p:nvSpPr>
        <p:spPr>
          <a:xfrm>
            <a:off x="5252411" y="3869298"/>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un </a:t>
            </a:r>
            <a:r>
              <a:rPr lang="fr-FR" sz="2400" b="1" dirty="0">
                <a:latin typeface="Segoe UI"/>
                <a:cs typeface="Segoe UI"/>
              </a:rPr>
              <a:t>composant doit communiquer </a:t>
            </a:r>
            <a:r>
              <a:rPr lang="fr-FR" sz="2400" dirty="0">
                <a:latin typeface="Segoe UI"/>
                <a:cs typeface="Segoe UI"/>
              </a:rPr>
              <a:t>avec</a:t>
            </a:r>
            <a:r>
              <a:rPr lang="fr-FR" sz="2400" b="1" dirty="0">
                <a:latin typeface="Segoe UI"/>
                <a:cs typeface="Segoe UI"/>
              </a:rPr>
              <a:t> un autre composant n’étant pas son arbre direct</a:t>
            </a:r>
            <a:r>
              <a:rPr lang="fr-FR" sz="2400" dirty="0">
                <a:latin typeface="Segoe UI"/>
                <a:cs typeface="Segoe UI"/>
              </a:rPr>
              <a:t>, il faut </a:t>
            </a:r>
            <a:r>
              <a:rPr lang="fr-FR" sz="2400" b="1" dirty="0">
                <a:latin typeface="Segoe UI"/>
                <a:cs typeface="Segoe UI"/>
              </a:rPr>
              <a:t>rapatrier la donnée </a:t>
            </a:r>
            <a:r>
              <a:rPr lang="fr-FR" sz="2400" dirty="0">
                <a:latin typeface="Segoe UI"/>
                <a:cs typeface="Segoe UI"/>
              </a:rPr>
              <a:t>à </a:t>
            </a:r>
            <a:r>
              <a:rPr lang="fr-FR" sz="2400" b="1" dirty="0">
                <a:latin typeface="Segoe UI"/>
                <a:cs typeface="Segoe UI"/>
              </a:rPr>
              <a:t>travers</a:t>
            </a:r>
            <a:r>
              <a:rPr lang="fr-FR" sz="2400" dirty="0">
                <a:latin typeface="Segoe UI"/>
                <a:cs typeface="Segoe UI"/>
              </a:rPr>
              <a:t> une </a:t>
            </a:r>
            <a:r>
              <a:rPr lang="fr-FR" sz="2400" b="1" dirty="0">
                <a:latin typeface="Segoe UI"/>
                <a:cs typeface="Segoe UI"/>
              </a:rPr>
              <a:t>multitude de composant</a:t>
            </a:r>
            <a:r>
              <a:rPr lang="fr-FR" sz="2400" dirty="0">
                <a:latin typeface="Segoe UI"/>
                <a:cs typeface="Segoe UI"/>
              </a:rPr>
              <a:t>.</a:t>
            </a:r>
          </a:p>
        </p:txBody>
      </p:sp>
    </p:spTree>
    <p:extLst>
      <p:ext uri="{BB962C8B-B14F-4D97-AF65-F5344CB8AC3E}">
        <p14:creationId xmlns:p14="http://schemas.microsoft.com/office/powerpoint/2010/main" val="18752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87065" y="37597"/>
            <a:ext cx="8739590" cy="1015663"/>
          </a:xfrm>
          <a:prstGeom prst="rect">
            <a:avLst/>
          </a:prstGeom>
          <a:noFill/>
          <a:effectLst/>
        </p:spPr>
        <p:txBody>
          <a:bodyPr wrap="square" rtlCol="0" anchor="t">
            <a:spAutoFit/>
          </a:bodyPr>
          <a:lstStyle/>
          <a:p>
            <a:pPr algn="ctr"/>
            <a:r>
              <a:rPr lang="fr-FR" sz="6000" u="sng" dirty="0">
                <a:latin typeface="Segoe UI"/>
                <a:cs typeface="Segoe UI"/>
              </a:rPr>
              <a:t>Flux : Introduction</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4973F7F1-23A2-4E99-BEBD-B985647C01A9}"/>
              </a:ext>
            </a:extLst>
          </p:cNvPr>
          <p:cNvSpPr/>
          <p:nvPr/>
        </p:nvSpPr>
        <p:spPr>
          <a:xfrm>
            <a:off x="699844" y="1702186"/>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sp>
        <p:nvSpPr>
          <p:cNvPr id="29" name="ZoneTexte 28">
            <a:extLst>
              <a:ext uri="{FF2B5EF4-FFF2-40B4-BE49-F238E27FC236}">
                <a16:creationId xmlns:a16="http://schemas.microsoft.com/office/drawing/2014/main" id="{087417CD-8DD1-420A-A519-E1BCB1F9A8CD}"/>
              </a:ext>
            </a:extLst>
          </p:cNvPr>
          <p:cNvSpPr txBox="1"/>
          <p:nvPr/>
        </p:nvSpPr>
        <p:spPr>
          <a:xfrm>
            <a:off x="4512657" y="2834117"/>
            <a:ext cx="6713855" cy="1938992"/>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Une architecture (manière de pensée)</a:t>
            </a: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Permet de compléter les composants avec un flux unidirectionnel de données.</a:t>
            </a:r>
          </a:p>
        </p:txBody>
      </p:sp>
      <p:pic>
        <p:nvPicPr>
          <p:cNvPr id="30" name="Image 29">
            <a:extLst>
              <a:ext uri="{FF2B5EF4-FFF2-40B4-BE49-F238E27FC236}">
                <a16:creationId xmlns:a16="http://schemas.microsoft.com/office/drawing/2014/main" id="{558094AD-38A4-4E88-9FFA-5B59CC509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1" y="2834117"/>
            <a:ext cx="2690383" cy="2690383"/>
          </a:xfrm>
          <a:prstGeom prst="rect">
            <a:avLst/>
          </a:prstGeom>
        </p:spPr>
      </p:pic>
    </p:spTree>
    <p:extLst>
      <p:ext uri="{BB962C8B-B14F-4D97-AF65-F5344CB8AC3E}">
        <p14:creationId xmlns:p14="http://schemas.microsoft.com/office/powerpoint/2010/main" val="15504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e 37">
            <a:extLst>
              <a:ext uri="{FF2B5EF4-FFF2-40B4-BE49-F238E27FC236}">
                <a16:creationId xmlns:a16="http://schemas.microsoft.com/office/drawing/2014/main" id="{76996E9E-E8AD-48D4-9398-897DB9A75972}"/>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80BF6BFF-4834-45F2-9C33-41E958122C6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6856080-292D-43F6-8587-C8D90F653B1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DDC1E352-9E81-43B2-9D1E-9FC2FFFDDF79}"/>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E3CC8ACF-8DCB-48C8-A8B3-A28478C821F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AD1D0CEB-C339-41BA-B5B6-0DBEB11A459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7" name="ZoneTexte 26">
            <a:extLst>
              <a:ext uri="{FF2B5EF4-FFF2-40B4-BE49-F238E27FC236}">
                <a16:creationId xmlns:a16="http://schemas.microsoft.com/office/drawing/2014/main" id="{F1F5EFAB-892F-4FDC-A63F-DAC8949C90D4}"/>
              </a:ext>
            </a:extLst>
          </p:cNvPr>
          <p:cNvSpPr txBox="1"/>
          <p:nvPr/>
        </p:nvSpPr>
        <p:spPr>
          <a:xfrm>
            <a:off x="3186986" y="1737335"/>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Permet de cloisonner des parcelles de code sous un espace de nom particulier.</a:t>
            </a:r>
          </a:p>
        </p:txBody>
      </p:sp>
      <p:sp>
        <p:nvSpPr>
          <p:cNvPr id="34" name="ZoneTexte 33">
            <a:extLst>
              <a:ext uri="{FF2B5EF4-FFF2-40B4-BE49-F238E27FC236}">
                <a16:creationId xmlns:a16="http://schemas.microsoft.com/office/drawing/2014/main" id="{05FF7E85-2215-4BA0-A8BF-DD04F4A21FD6}"/>
              </a:ext>
            </a:extLst>
          </p:cNvPr>
          <p:cNvSpPr txBox="1"/>
          <p:nvPr/>
        </p:nvSpPr>
        <p:spPr>
          <a:xfrm>
            <a:off x="3186986" y="2538335"/>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Importer ou exporter des valeurs ou composants nommés ou non.</a:t>
            </a:r>
          </a:p>
        </p:txBody>
      </p:sp>
      <p:sp>
        <p:nvSpPr>
          <p:cNvPr id="13" name="ZoneTexte 12">
            <a:extLst>
              <a:ext uri="{FF2B5EF4-FFF2-40B4-BE49-F238E27FC236}">
                <a16:creationId xmlns:a16="http://schemas.microsoft.com/office/drawing/2014/main" id="{81B5B792-5FF1-4CAF-A51F-3CD755783803}"/>
              </a:ext>
            </a:extLst>
          </p:cNvPr>
          <p:cNvSpPr txBox="1"/>
          <p:nvPr/>
        </p:nvSpPr>
        <p:spPr>
          <a:xfrm>
            <a:off x="1693466" y="3355221"/>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b="1" dirty="0">
                <a:latin typeface="Segoe UI" panose="020B0502040204020203" pitchFamily="34" charset="0"/>
                <a:cs typeface="Segoe UI" panose="020B0502040204020203" pitchFamily="34" charset="0"/>
              </a:rPr>
              <a:t>Deux types</a:t>
            </a:r>
            <a:r>
              <a:rPr lang="fr-FR" sz="2000" dirty="0">
                <a:latin typeface="Segoe UI" panose="020B0502040204020203" pitchFamily="34" charset="0"/>
                <a:cs typeface="Segoe UI" panose="020B0502040204020203" pitchFamily="34" charset="0"/>
              </a:rPr>
              <a:t> d’export : </a:t>
            </a:r>
          </a:p>
        </p:txBody>
      </p:sp>
      <p:sp>
        <p:nvSpPr>
          <p:cNvPr id="14" name="ZoneTexte 13">
            <a:extLst>
              <a:ext uri="{FF2B5EF4-FFF2-40B4-BE49-F238E27FC236}">
                <a16:creationId xmlns:a16="http://schemas.microsoft.com/office/drawing/2014/main" id="{05FF7E85-2215-4BA0-A8BF-DD04F4A21FD6}"/>
              </a:ext>
            </a:extLst>
          </p:cNvPr>
          <p:cNvSpPr txBox="1"/>
          <p:nvPr/>
        </p:nvSpPr>
        <p:spPr>
          <a:xfrm>
            <a:off x="2555855" y="3971411"/>
            <a:ext cx="180302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nommé</a:t>
            </a:r>
          </a:p>
        </p:txBody>
      </p:sp>
      <p:sp>
        <p:nvSpPr>
          <p:cNvPr id="17" name="ZoneTexte 16">
            <a:extLst>
              <a:ext uri="{FF2B5EF4-FFF2-40B4-BE49-F238E27FC236}">
                <a16:creationId xmlns:a16="http://schemas.microsoft.com/office/drawing/2014/main" id="{05FF7E85-2215-4BA0-A8BF-DD04F4A21FD6}"/>
              </a:ext>
            </a:extLst>
          </p:cNvPr>
          <p:cNvSpPr txBox="1"/>
          <p:nvPr/>
        </p:nvSpPr>
        <p:spPr>
          <a:xfrm>
            <a:off x="7390512" y="3975096"/>
            <a:ext cx="223990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par défaut</a:t>
            </a:r>
          </a:p>
        </p:txBody>
      </p:sp>
      <p:sp>
        <p:nvSpPr>
          <p:cNvPr id="18" name="ZoneTexte 17">
            <a:extLst>
              <a:ext uri="{FF2B5EF4-FFF2-40B4-BE49-F238E27FC236}">
                <a16:creationId xmlns:a16="http://schemas.microsoft.com/office/drawing/2014/main" id="{05FF7E85-2215-4BA0-A8BF-DD04F4A21FD6}"/>
              </a:ext>
            </a:extLst>
          </p:cNvPr>
          <p:cNvSpPr txBox="1"/>
          <p:nvPr/>
        </p:nvSpPr>
        <p:spPr>
          <a:xfrm>
            <a:off x="3380026" y="4594972"/>
            <a:ext cx="3010614" cy="2246769"/>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plusieurs valeurs.</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Obligation d’utiliser le même nom de l’objet exporté lors de l’importation</a:t>
            </a:r>
          </a:p>
        </p:txBody>
      </p:sp>
      <p:sp>
        <p:nvSpPr>
          <p:cNvPr id="19" name="ZoneTexte 18">
            <a:extLst>
              <a:ext uri="{FF2B5EF4-FFF2-40B4-BE49-F238E27FC236}">
                <a16:creationId xmlns:a16="http://schemas.microsoft.com/office/drawing/2014/main" id="{05FF7E85-2215-4BA0-A8BF-DD04F4A21FD6}"/>
              </a:ext>
            </a:extLst>
          </p:cNvPr>
          <p:cNvSpPr txBox="1"/>
          <p:nvPr/>
        </p:nvSpPr>
        <p:spPr>
          <a:xfrm>
            <a:off x="7945047" y="4563939"/>
            <a:ext cx="3010614"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une seule valeur.</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Peut avoir n’importe quel nom lors de l’importation</a:t>
            </a:r>
          </a:p>
        </p:txBody>
      </p:sp>
      <p:sp>
        <p:nvSpPr>
          <p:cNvPr id="20" name="Hexagone 23">
            <a:extLst>
              <a:ext uri="{FF2B5EF4-FFF2-40B4-BE49-F238E27FC236}">
                <a16:creationId xmlns:a16="http://schemas.microsoft.com/office/drawing/2014/main" id="{01E1678D-ED52-485B-B274-53F5D5D61BE8}"/>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21" name="Image 20">
            <a:extLst>
              <a:ext uri="{FF2B5EF4-FFF2-40B4-BE49-F238E27FC236}">
                <a16:creationId xmlns:a16="http://schemas.microsoft.com/office/drawing/2014/main" id="{B4DFB94F-DDE4-46ED-A047-C8B3D3355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4" name="Groupe 43">
            <a:extLst>
              <a:ext uri="{FF2B5EF4-FFF2-40B4-BE49-F238E27FC236}">
                <a16:creationId xmlns:a16="http://schemas.microsoft.com/office/drawing/2014/main" id="{95D294B0-9977-407A-A4EF-07AD0A7416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B66AE46D-B399-4F56-8543-173A202FA538}"/>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4E86F7A7-01A0-4FCE-BAF3-839DBF4D2CA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941F781-4F89-4C02-BFC9-C2A0D7BD7EB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337AEC1A-004C-4A37-B58F-BEF68BBE20E8}"/>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0E43B204-8841-4449-9C11-15E8B3F6E5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45EA2A0-EE03-432E-B60A-5DB07297ED0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2600FC2C-1F70-45D3-956C-A3A88FB093C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9340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7" grpId="0"/>
      <p:bldP spid="18" grpId="0"/>
      <p:bldP spid="19" grpId="0"/>
      <p:bldP spid="2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1A300713-2FF0-4CAC-A187-519127D7FF11}"/>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4 parties principales</a:t>
            </a:r>
          </a:p>
        </p:txBody>
      </p:sp>
      <p:sp>
        <p:nvSpPr>
          <p:cNvPr id="26" name="Rectangle : coins arrondis 25">
            <a:extLst>
              <a:ext uri="{FF2B5EF4-FFF2-40B4-BE49-F238E27FC236}">
                <a16:creationId xmlns:a16="http://schemas.microsoft.com/office/drawing/2014/main" id="{CE1055CE-B454-4609-9421-52B921277EFF}"/>
              </a:ext>
            </a:extLst>
          </p:cNvPr>
          <p:cNvSpPr/>
          <p:nvPr/>
        </p:nvSpPr>
        <p:spPr>
          <a:xfrm>
            <a:off x="3430742" y="2826328"/>
            <a:ext cx="1734228" cy="10192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27" name="Rectangle : coins arrondis 26">
            <a:extLst>
              <a:ext uri="{FF2B5EF4-FFF2-40B4-BE49-F238E27FC236}">
                <a16:creationId xmlns:a16="http://schemas.microsoft.com/office/drawing/2014/main" id="{8D9F7F77-F6FD-4BEF-B3EA-B46056F36719}"/>
              </a:ext>
            </a:extLst>
          </p:cNvPr>
          <p:cNvSpPr/>
          <p:nvPr/>
        </p:nvSpPr>
        <p:spPr>
          <a:xfrm>
            <a:off x="6389460" y="2826328"/>
            <a:ext cx="1734228" cy="101927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1" name="Rectangle : coins arrondis 30">
            <a:extLst>
              <a:ext uri="{FF2B5EF4-FFF2-40B4-BE49-F238E27FC236}">
                <a16:creationId xmlns:a16="http://schemas.microsoft.com/office/drawing/2014/main" id="{180AAC5D-DA00-4C69-807C-A126FE08048E}"/>
              </a:ext>
            </a:extLst>
          </p:cNvPr>
          <p:cNvSpPr/>
          <p:nvPr/>
        </p:nvSpPr>
        <p:spPr>
          <a:xfrm>
            <a:off x="9348178" y="2826328"/>
            <a:ext cx="1734228" cy="1019270"/>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pic>
        <p:nvPicPr>
          <p:cNvPr id="32" name="Image 31">
            <a:extLst>
              <a:ext uri="{FF2B5EF4-FFF2-40B4-BE49-F238E27FC236}">
                <a16:creationId xmlns:a16="http://schemas.microsoft.com/office/drawing/2014/main" id="{F245DB30-5673-46EC-85DF-6FCAC44ED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1841161"/>
            <a:ext cx="1265497" cy="891600"/>
          </a:xfrm>
          <a:prstGeom prst="rect">
            <a:avLst/>
          </a:prstGeom>
        </p:spPr>
      </p:pic>
      <p:sp>
        <p:nvSpPr>
          <p:cNvPr id="33" name="Rectangle : coins arrondis 32">
            <a:extLst>
              <a:ext uri="{FF2B5EF4-FFF2-40B4-BE49-F238E27FC236}">
                <a16:creationId xmlns:a16="http://schemas.microsoft.com/office/drawing/2014/main" id="{6D8115A8-5828-40D7-88F8-9A2212BB01B0}"/>
              </a:ext>
            </a:extLst>
          </p:cNvPr>
          <p:cNvSpPr/>
          <p:nvPr/>
        </p:nvSpPr>
        <p:spPr>
          <a:xfrm>
            <a:off x="472024" y="2826328"/>
            <a:ext cx="1734228" cy="101927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sp>
        <p:nvSpPr>
          <p:cNvPr id="34" name="Rectangle 33">
            <a:extLst>
              <a:ext uri="{FF2B5EF4-FFF2-40B4-BE49-F238E27FC236}">
                <a16:creationId xmlns:a16="http://schemas.microsoft.com/office/drawing/2014/main" id="{E6D3A755-EE29-47A1-8D47-A022EE80FF6F}"/>
              </a:ext>
            </a:extLst>
          </p:cNvPr>
          <p:cNvSpPr/>
          <p:nvPr/>
        </p:nvSpPr>
        <p:spPr>
          <a:xfrm>
            <a:off x="999949" y="4384965"/>
            <a:ext cx="2332960" cy="1150862"/>
          </a:xfrm>
          <a:prstGeom prst="rect">
            <a:avLst/>
          </a:prstGeom>
          <a:solidFill>
            <a:schemeClr val="accent2">
              <a:lumMod val="20000"/>
              <a:lumOff val="8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Action à </a:t>
            </a:r>
            <a:r>
              <a:rPr lang="fr-FR" dirty="0" err="1">
                <a:solidFill>
                  <a:schemeClr val="tx1"/>
                </a:solidFill>
              </a:rPr>
              <a:t>éxecuter</a:t>
            </a:r>
            <a:r>
              <a:rPr lang="fr-FR" dirty="0">
                <a:solidFill>
                  <a:schemeClr val="tx1"/>
                </a:solidFill>
              </a:rPr>
              <a:t>.</a:t>
            </a: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Interaction avec l’utilisateur</a:t>
            </a:r>
          </a:p>
        </p:txBody>
      </p:sp>
      <p:sp>
        <p:nvSpPr>
          <p:cNvPr id="35" name="Rectangle 34">
            <a:extLst>
              <a:ext uri="{FF2B5EF4-FFF2-40B4-BE49-F238E27FC236}">
                <a16:creationId xmlns:a16="http://schemas.microsoft.com/office/drawing/2014/main" id="{0B16BA7A-9374-4811-89AA-317FD58320A8}"/>
              </a:ext>
            </a:extLst>
          </p:cNvPr>
          <p:cNvSpPr/>
          <p:nvPr/>
        </p:nvSpPr>
        <p:spPr>
          <a:xfrm>
            <a:off x="3987818" y="4324539"/>
            <a:ext cx="2354303" cy="1631418"/>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Répartiteur de la logique métier.</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Réceptionne les actions et les transmets au store </a:t>
            </a:r>
          </a:p>
        </p:txBody>
      </p:sp>
      <p:sp>
        <p:nvSpPr>
          <p:cNvPr id="36" name="Rectangle 35">
            <a:extLst>
              <a:ext uri="{FF2B5EF4-FFF2-40B4-BE49-F238E27FC236}">
                <a16:creationId xmlns:a16="http://schemas.microsoft.com/office/drawing/2014/main" id="{D2CF5147-F3A3-484B-A65C-52E80EFA8383}"/>
              </a:ext>
            </a:extLst>
          </p:cNvPr>
          <p:cNvSpPr/>
          <p:nvPr/>
        </p:nvSpPr>
        <p:spPr>
          <a:xfrm>
            <a:off x="6997030" y="4324539"/>
            <a:ext cx="2354303" cy="1785606"/>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Magasin de </a:t>
            </a:r>
            <a:r>
              <a:rPr lang="fr-FR">
                <a:solidFill>
                  <a:schemeClr val="bg1"/>
                </a:solidFill>
              </a:rPr>
              <a:t>données centralisées</a:t>
            </a:r>
            <a:endParaRPr lang="fr-FR" dirty="0">
              <a:solidFill>
                <a:schemeClr val="bg1"/>
              </a:solidFill>
            </a:endParaRP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Réagit au action depuis le dispatcher</a:t>
            </a:r>
          </a:p>
        </p:txBody>
      </p:sp>
      <p:sp>
        <p:nvSpPr>
          <p:cNvPr id="37" name="Rectangle 36">
            <a:extLst>
              <a:ext uri="{FF2B5EF4-FFF2-40B4-BE49-F238E27FC236}">
                <a16:creationId xmlns:a16="http://schemas.microsoft.com/office/drawing/2014/main" id="{55DD7D78-B2D4-49A4-801D-65D100D98D8F}"/>
              </a:ext>
            </a:extLst>
          </p:cNvPr>
          <p:cNvSpPr/>
          <p:nvPr/>
        </p:nvSpPr>
        <p:spPr>
          <a:xfrm>
            <a:off x="9905255" y="4336476"/>
            <a:ext cx="2189764" cy="1371103"/>
          </a:xfrm>
          <a:prstGeom prst="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Vue(s) </a:t>
            </a:r>
            <a:r>
              <a:rPr lang="fr-FR" dirty="0" err="1">
                <a:solidFill>
                  <a:schemeClr val="bg1"/>
                </a:solidFill>
              </a:rPr>
              <a:t>react</a:t>
            </a:r>
            <a:r>
              <a:rPr lang="fr-FR" dirty="0">
                <a:solidFill>
                  <a:schemeClr val="bg1"/>
                </a:solidFill>
              </a:rPr>
              <a:t>.</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Rendu des données</a:t>
            </a:r>
          </a:p>
        </p:txBody>
      </p:sp>
    </p:spTree>
    <p:extLst>
      <p:ext uri="{BB962C8B-B14F-4D97-AF65-F5344CB8AC3E}">
        <p14:creationId xmlns:p14="http://schemas.microsoft.com/office/powerpoint/2010/main" val="37700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 name="Rectangle 28">
            <a:extLst>
              <a:ext uri="{FF2B5EF4-FFF2-40B4-BE49-F238E27FC236}">
                <a16:creationId xmlns:a16="http://schemas.microsoft.com/office/drawing/2014/main" id="{E7DCF242-B094-4810-AC18-A6FC66E4E9A4}"/>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Mode de pensée unidirectionnel</a:t>
            </a:r>
          </a:p>
        </p:txBody>
      </p:sp>
      <p:sp>
        <p:nvSpPr>
          <p:cNvPr id="30" name="Rectangle : coins arrondis 29">
            <a:extLst>
              <a:ext uri="{FF2B5EF4-FFF2-40B4-BE49-F238E27FC236}">
                <a16:creationId xmlns:a16="http://schemas.microsoft.com/office/drawing/2014/main" id="{46268301-A8D9-4505-92CC-E6D793BFAEBE}"/>
              </a:ext>
            </a:extLst>
          </p:cNvPr>
          <p:cNvSpPr/>
          <p:nvPr/>
        </p:nvSpPr>
        <p:spPr>
          <a:xfrm>
            <a:off x="3486159" y="28823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8" name="Rectangle : coins arrondis 37">
            <a:extLst>
              <a:ext uri="{FF2B5EF4-FFF2-40B4-BE49-F238E27FC236}">
                <a16:creationId xmlns:a16="http://schemas.microsoft.com/office/drawing/2014/main" id="{F837CB5C-5972-45AE-84C6-ED2783ED0F7E}"/>
              </a:ext>
            </a:extLst>
          </p:cNvPr>
          <p:cNvSpPr/>
          <p:nvPr/>
        </p:nvSpPr>
        <p:spPr>
          <a:xfrm>
            <a:off x="6444877" y="28823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9" name="Rectangle : coins arrondis 38">
            <a:extLst>
              <a:ext uri="{FF2B5EF4-FFF2-40B4-BE49-F238E27FC236}">
                <a16:creationId xmlns:a16="http://schemas.microsoft.com/office/drawing/2014/main" id="{893024B6-09EA-47B8-A292-D3183393F39E}"/>
              </a:ext>
            </a:extLst>
          </p:cNvPr>
          <p:cNvSpPr/>
          <p:nvPr/>
        </p:nvSpPr>
        <p:spPr>
          <a:xfrm>
            <a:off x="9403595" y="28823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40" name="Rectangle : coins arrondis 39">
            <a:extLst>
              <a:ext uri="{FF2B5EF4-FFF2-40B4-BE49-F238E27FC236}">
                <a16:creationId xmlns:a16="http://schemas.microsoft.com/office/drawing/2014/main" id="{30303B3E-D5F5-449B-B8AB-97DCD8907AA7}"/>
              </a:ext>
            </a:extLst>
          </p:cNvPr>
          <p:cNvSpPr/>
          <p:nvPr/>
        </p:nvSpPr>
        <p:spPr>
          <a:xfrm>
            <a:off x="527441" y="28823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1" name="Connecteur droit avec flèche 40">
            <a:extLst>
              <a:ext uri="{FF2B5EF4-FFF2-40B4-BE49-F238E27FC236}">
                <a16:creationId xmlns:a16="http://schemas.microsoft.com/office/drawing/2014/main" id="{B06AC403-8307-411E-AAC5-391A41CA1B5F}"/>
              </a:ext>
            </a:extLst>
          </p:cNvPr>
          <p:cNvCxnSpPr>
            <a:cxnSpLocks/>
            <a:stCxn id="40" idx="3"/>
            <a:endCxn id="30" idx="1"/>
          </p:cNvCxnSpPr>
          <p:nvPr/>
        </p:nvCxnSpPr>
        <p:spPr>
          <a:xfrm>
            <a:off x="2730402"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A10BD17-28FE-4B86-A75B-94478259B04E}"/>
              </a:ext>
            </a:extLst>
          </p:cNvPr>
          <p:cNvCxnSpPr>
            <a:cxnSpLocks/>
          </p:cNvCxnSpPr>
          <p:nvPr/>
        </p:nvCxnSpPr>
        <p:spPr>
          <a:xfrm>
            <a:off x="5689120"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6D1BB18D-76CC-491B-B520-20C3DA9460BA}"/>
              </a:ext>
            </a:extLst>
          </p:cNvPr>
          <p:cNvCxnSpPr>
            <a:cxnSpLocks/>
          </p:cNvCxnSpPr>
          <p:nvPr/>
        </p:nvCxnSpPr>
        <p:spPr>
          <a:xfrm>
            <a:off x="8647838" y="34994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 coins arrondis 43">
            <a:extLst>
              <a:ext uri="{FF2B5EF4-FFF2-40B4-BE49-F238E27FC236}">
                <a16:creationId xmlns:a16="http://schemas.microsoft.com/office/drawing/2014/main" id="{2B942DD1-29BB-4AE5-9742-E7AAECF90D6E}"/>
              </a:ext>
            </a:extLst>
          </p:cNvPr>
          <p:cNvSpPr/>
          <p:nvPr/>
        </p:nvSpPr>
        <p:spPr>
          <a:xfrm>
            <a:off x="4743845" y="4773088"/>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5" name="Connecteur : en angle 44">
            <a:extLst>
              <a:ext uri="{FF2B5EF4-FFF2-40B4-BE49-F238E27FC236}">
                <a16:creationId xmlns:a16="http://schemas.microsoft.com/office/drawing/2014/main" id="{7F95A999-0D94-4A1D-8C5B-953384F4D8B6}"/>
              </a:ext>
            </a:extLst>
          </p:cNvPr>
          <p:cNvCxnSpPr>
            <a:stCxn id="39" idx="2"/>
            <a:endCxn id="44" idx="3"/>
          </p:cNvCxnSpPr>
          <p:nvPr/>
        </p:nvCxnSpPr>
        <p:spPr>
          <a:xfrm rot="5400000">
            <a:off x="8104409" y="3020122"/>
            <a:ext cx="1243064" cy="3558270"/>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B9C72E2F-80C8-4B89-BFD1-CF32978775A8}"/>
              </a:ext>
            </a:extLst>
          </p:cNvPr>
          <p:cNvCxnSpPr>
            <a:stCxn id="44" idx="1"/>
            <a:endCxn id="40" idx="2"/>
          </p:cNvCxnSpPr>
          <p:nvPr/>
        </p:nvCxnSpPr>
        <p:spPr>
          <a:xfrm rot="10800000">
            <a:off x="1628923" y="4177725"/>
            <a:ext cx="3114923" cy="1243064"/>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21299F8-E449-41C8-8259-A0533AAE9DE2}"/>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50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EFD1BD76-7DA0-48D4-9B7B-06D2027AB8E0}"/>
              </a:ext>
            </a:extLst>
          </p:cNvPr>
          <p:cNvGrpSpPr/>
          <p:nvPr/>
        </p:nvGrpSpPr>
        <p:grpSpPr>
          <a:xfrm>
            <a:off x="1567823" y="1635718"/>
            <a:ext cx="8462867" cy="1010803"/>
            <a:chOff x="513587" y="3491924"/>
            <a:chExt cx="11079115" cy="1295401"/>
          </a:xfrm>
        </p:grpSpPr>
        <p:sp>
          <p:nvSpPr>
            <p:cNvPr id="32" name="Rectangle : coins arrondis 31">
              <a:extLst>
                <a:ext uri="{FF2B5EF4-FFF2-40B4-BE49-F238E27FC236}">
                  <a16:creationId xmlns:a16="http://schemas.microsoft.com/office/drawing/2014/main" id="{F58CC662-F89D-4892-B571-E13BC9D44DAC}"/>
                </a:ext>
              </a:extLst>
            </p:cNvPr>
            <p:cNvSpPr/>
            <p:nvPr/>
          </p:nvSpPr>
          <p:spPr>
            <a:xfrm>
              <a:off x="3472305" y="34919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3" name="Rectangle : coins arrondis 32">
              <a:extLst>
                <a:ext uri="{FF2B5EF4-FFF2-40B4-BE49-F238E27FC236}">
                  <a16:creationId xmlns:a16="http://schemas.microsoft.com/office/drawing/2014/main" id="{45E00976-192D-49C2-A8E8-409C815AA1F1}"/>
                </a:ext>
              </a:extLst>
            </p:cNvPr>
            <p:cNvSpPr/>
            <p:nvPr/>
          </p:nvSpPr>
          <p:spPr>
            <a:xfrm>
              <a:off x="6431023" y="34919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4" name="Rectangle : coins arrondis 33">
              <a:extLst>
                <a:ext uri="{FF2B5EF4-FFF2-40B4-BE49-F238E27FC236}">
                  <a16:creationId xmlns:a16="http://schemas.microsoft.com/office/drawing/2014/main" id="{C4F0B179-F554-4DF0-8974-34B42482869D}"/>
                </a:ext>
              </a:extLst>
            </p:cNvPr>
            <p:cNvSpPr/>
            <p:nvPr/>
          </p:nvSpPr>
          <p:spPr>
            <a:xfrm>
              <a:off x="9389741" y="34919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35" name="Rectangle : coins arrondis 34">
              <a:extLst>
                <a:ext uri="{FF2B5EF4-FFF2-40B4-BE49-F238E27FC236}">
                  <a16:creationId xmlns:a16="http://schemas.microsoft.com/office/drawing/2014/main" id="{3E39CC74-7410-46DA-A48D-24771E25BA7C}"/>
                </a:ext>
              </a:extLst>
            </p:cNvPr>
            <p:cNvSpPr/>
            <p:nvPr/>
          </p:nvSpPr>
          <p:spPr>
            <a:xfrm>
              <a:off x="513587" y="34919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36" name="Connecteur droit avec flèche 35">
              <a:extLst>
                <a:ext uri="{FF2B5EF4-FFF2-40B4-BE49-F238E27FC236}">
                  <a16:creationId xmlns:a16="http://schemas.microsoft.com/office/drawing/2014/main" id="{47F6C4A6-3C05-4E4F-BC56-7E7C4C94259E}"/>
                </a:ext>
              </a:extLst>
            </p:cNvPr>
            <p:cNvCxnSpPr>
              <a:cxnSpLocks/>
              <a:stCxn id="35" idx="3"/>
              <a:endCxn id="32" idx="1"/>
            </p:cNvCxnSpPr>
            <p:nvPr/>
          </p:nvCxnSpPr>
          <p:spPr>
            <a:xfrm>
              <a:off x="2716548"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0ACBCE14-F9A2-4609-BA0C-2DE5FAFECDFF}"/>
                </a:ext>
              </a:extLst>
            </p:cNvPr>
            <p:cNvCxnSpPr>
              <a:cxnSpLocks/>
            </p:cNvCxnSpPr>
            <p:nvPr/>
          </p:nvCxnSpPr>
          <p:spPr>
            <a:xfrm>
              <a:off x="5675266"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1A6AF9EE-BCCB-4232-A5F9-C88497732208}"/>
                </a:ext>
              </a:extLst>
            </p:cNvPr>
            <p:cNvCxnSpPr>
              <a:cxnSpLocks/>
            </p:cNvCxnSpPr>
            <p:nvPr/>
          </p:nvCxnSpPr>
          <p:spPr>
            <a:xfrm>
              <a:off x="8633984" y="41090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ZoneTexte 47">
            <a:extLst>
              <a:ext uri="{FF2B5EF4-FFF2-40B4-BE49-F238E27FC236}">
                <a16:creationId xmlns:a16="http://schemas.microsoft.com/office/drawing/2014/main" id="{89E7C7D8-D16E-4AC9-B90F-8CC915D8D2FB}"/>
              </a:ext>
            </a:extLst>
          </p:cNvPr>
          <p:cNvSpPr txBox="1"/>
          <p:nvPr/>
        </p:nvSpPr>
        <p:spPr>
          <a:xfrm>
            <a:off x="1084753" y="3429000"/>
            <a:ext cx="10022494" cy="2677656"/>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Lorsqu’un </a:t>
            </a:r>
            <a:r>
              <a:rPr lang="fr-FR" sz="2400" b="1" dirty="0">
                <a:latin typeface="Segoe UI" panose="020B0502040204020203" pitchFamily="34" charset="0"/>
                <a:cs typeface="Segoe UI" panose="020B0502040204020203" pitchFamily="34" charset="0"/>
              </a:rPr>
              <a:t>utilisateur interagit </a:t>
            </a:r>
            <a:r>
              <a:rPr lang="fr-FR" sz="2400" dirty="0">
                <a:latin typeface="Segoe UI" panose="020B0502040204020203" pitchFamily="34" charset="0"/>
                <a:cs typeface="Segoe UI" panose="020B0502040204020203" pitchFamily="34" charset="0"/>
              </a:rPr>
              <a:t>avec une </a:t>
            </a:r>
            <a:r>
              <a:rPr lang="fr-FR" sz="2400" b="1" dirty="0">
                <a:latin typeface="Segoe UI" panose="020B0502040204020203" pitchFamily="34" charset="0"/>
                <a:cs typeface="Segoe UI" panose="020B0502040204020203" pitchFamily="34" charset="0"/>
              </a:rPr>
              <a:t>vue</a:t>
            </a:r>
            <a:r>
              <a:rPr lang="fr-FR" sz="2400" dirty="0">
                <a:latin typeface="Segoe UI" panose="020B0502040204020203" pitchFamily="34" charset="0"/>
                <a:cs typeface="Segoe UI" panose="020B0502040204020203" pitchFamily="34" charset="0"/>
              </a:rPr>
              <a:t>, cette dernière </a:t>
            </a:r>
            <a:r>
              <a:rPr lang="fr-FR" sz="2400" b="1" dirty="0">
                <a:latin typeface="Segoe UI" panose="020B0502040204020203" pitchFamily="34" charset="0"/>
                <a:cs typeface="Segoe UI" panose="020B0502040204020203" pitchFamily="34" charset="0"/>
              </a:rPr>
              <a:t>propage une action</a:t>
            </a:r>
            <a:r>
              <a:rPr lang="fr-FR" sz="2400" dirty="0">
                <a:latin typeface="Segoe UI" panose="020B0502040204020203" pitchFamily="34" charset="0"/>
                <a:cs typeface="Segoe UI" panose="020B0502040204020203" pitchFamily="34" charset="0"/>
              </a:rPr>
              <a:t> via un répartiteur (</a:t>
            </a:r>
            <a:r>
              <a:rPr lang="fr-FR" sz="2400" b="1" dirty="0">
                <a:latin typeface="Segoe UI" panose="020B0502040204020203" pitchFamily="34" charset="0"/>
                <a:cs typeface="Segoe UI" panose="020B0502040204020203" pitchFamily="34" charset="0"/>
              </a:rPr>
              <a:t>dispatcher</a:t>
            </a:r>
            <a:r>
              <a:rPr lang="fr-FR" sz="2400" dirty="0">
                <a:latin typeface="Segoe UI" panose="020B0502040204020203" pitchFamily="34" charset="0"/>
                <a:cs typeface="Segoe UI" panose="020B0502040204020203" pitchFamily="34" charset="0"/>
              </a:rPr>
              <a:t>) central </a:t>
            </a:r>
            <a:r>
              <a:rPr lang="fr-FR" sz="2400" b="1" dirty="0">
                <a:latin typeface="Segoe UI" panose="020B0502040204020203" pitchFamily="34" charset="0"/>
                <a:cs typeface="Segoe UI" panose="020B0502040204020203" pitchFamily="34" charset="0"/>
              </a:rPr>
              <a:t>à tous les stores</a:t>
            </a:r>
            <a:r>
              <a:rPr lang="fr-FR" sz="2400" dirty="0">
                <a:latin typeface="Segoe UI" panose="020B0502040204020203" pitchFamily="34" charset="0"/>
                <a:cs typeface="Segoe UI" panose="020B0502040204020203" pitchFamily="34" charset="0"/>
              </a:rPr>
              <a:t>.</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Fonctionne très bien avec le mode déclaratif de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qui </a:t>
            </a:r>
            <a:r>
              <a:rPr lang="fr-FR" sz="2400" b="1" dirty="0">
                <a:latin typeface="Segoe UI" panose="020B0502040204020203" pitchFamily="34" charset="0"/>
                <a:cs typeface="Segoe UI" panose="020B0502040204020203" pitchFamily="34" charset="0"/>
              </a:rPr>
              <a:t>permet au store d’envoyer des mises à jours sans spécifier comment transformer les vues entre les états</a:t>
            </a:r>
            <a:r>
              <a:rPr lang="fr-FR" sz="2400" dirty="0">
                <a:latin typeface="Segoe UI" panose="020B0502040204020203" pitchFamily="34" charset="0"/>
                <a:cs typeface="Segoe UI" panose="020B0502040204020203" pitchFamily="34" charset="0"/>
              </a:rPr>
              <a:t>.</a:t>
            </a:r>
          </a:p>
        </p:txBody>
      </p:sp>
      <p:sp>
        <p:nvSpPr>
          <p:cNvPr id="28" name="ZoneTexte 27">
            <a:extLst>
              <a:ext uri="{FF2B5EF4-FFF2-40B4-BE49-F238E27FC236}">
                <a16:creationId xmlns:a16="http://schemas.microsoft.com/office/drawing/2014/main" id="{B33EDAE6-4372-42DD-BB6A-B253EAAE84A6}"/>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16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2AF9B08B-F1E4-4E8F-A393-1CEBDCCF06B6}"/>
              </a:ext>
            </a:extLst>
          </p:cNvPr>
          <p:cNvSpPr txBox="1"/>
          <p:nvPr/>
        </p:nvSpPr>
        <p:spPr>
          <a:xfrm>
            <a:off x="955898" y="1143941"/>
            <a:ext cx="10022494" cy="1200329"/>
          </a:xfrm>
          <a:prstGeom prst="rect">
            <a:avLst/>
          </a:prstGeom>
          <a:noFill/>
          <a:effectLst/>
        </p:spPr>
        <p:txBody>
          <a:bodyPr wrap="square" rtlCol="0">
            <a:spAutoFit/>
          </a:bodyPr>
          <a:lstStyle/>
          <a:p>
            <a:pPr>
              <a:buClr>
                <a:srgbClr val="F99A5A"/>
              </a:buClr>
            </a:pPr>
            <a:r>
              <a:rPr lang="fr-FR" sz="3600" dirty="0">
                <a:latin typeface="Segoe UI" panose="020B0502040204020203" pitchFamily="34" charset="0"/>
                <a:cs typeface="Segoe UI" panose="020B0502040204020203" pitchFamily="34" charset="0"/>
              </a:rPr>
              <a:t>	Cependant il reste un problème, </a:t>
            </a:r>
            <a:r>
              <a:rPr lang="fr-FR" sz="3600" b="1" dirty="0">
                <a:solidFill>
                  <a:srgbClr val="FF0000"/>
                </a:solidFill>
                <a:latin typeface="Segoe UI" panose="020B0502040204020203" pitchFamily="34" charset="0"/>
                <a:cs typeface="Segoe UI" panose="020B0502040204020203" pitchFamily="34" charset="0"/>
              </a:rPr>
              <a:t>la gestion de multi-store …….. </a:t>
            </a:r>
          </a:p>
        </p:txBody>
      </p:sp>
      <p:pic>
        <p:nvPicPr>
          <p:cNvPr id="29" name="Image 28">
            <a:extLst>
              <a:ext uri="{FF2B5EF4-FFF2-40B4-BE49-F238E27FC236}">
                <a16:creationId xmlns:a16="http://schemas.microsoft.com/office/drawing/2014/main" id="{4DF0A31B-DC2B-457E-AE23-E76055890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063" y="2344270"/>
            <a:ext cx="7002163" cy="3792838"/>
          </a:xfrm>
          <a:prstGeom prst="rect">
            <a:avLst/>
          </a:prstGeom>
        </p:spPr>
      </p:pic>
      <p:sp>
        <p:nvSpPr>
          <p:cNvPr id="26" name="ZoneTexte 25">
            <a:extLst>
              <a:ext uri="{FF2B5EF4-FFF2-40B4-BE49-F238E27FC236}">
                <a16:creationId xmlns:a16="http://schemas.microsoft.com/office/drawing/2014/main" id="{479FC0C2-9C60-4629-ADDF-E975BEB69C50}"/>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57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A4EDBD39-BD6F-41DB-BFC9-0A1B2E919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679" y="2519498"/>
            <a:ext cx="3883332" cy="3362318"/>
          </a:xfrm>
          <a:prstGeom prst="rect">
            <a:avLst/>
          </a:prstGeom>
        </p:spPr>
      </p:pic>
      <p:sp>
        <p:nvSpPr>
          <p:cNvPr id="26" name="Rectangle 25">
            <a:extLst>
              <a:ext uri="{FF2B5EF4-FFF2-40B4-BE49-F238E27FC236}">
                <a16:creationId xmlns:a16="http://schemas.microsoft.com/office/drawing/2014/main" id="{124AF82D-7F28-445E-9AA8-2264A6CB9274}"/>
              </a:ext>
            </a:extLst>
          </p:cNvPr>
          <p:cNvSpPr/>
          <p:nvPr/>
        </p:nvSpPr>
        <p:spPr>
          <a:xfrm>
            <a:off x="1449070" y="1502465"/>
            <a:ext cx="9024551" cy="646331"/>
          </a:xfrm>
          <a:prstGeom prst="rect">
            <a:avLst/>
          </a:prstGeom>
        </p:spPr>
        <p:txBody>
          <a:bodyPr wrap="square">
            <a:spAutoFit/>
          </a:bodyPr>
          <a:lstStyle/>
          <a:p>
            <a:pPr lvl="0" algn="ctr">
              <a:buClr>
                <a:schemeClr val="accent2"/>
              </a:buClr>
            </a:pPr>
            <a:r>
              <a:rPr lang="fr-FR" sz="3600" dirty="0">
                <a:solidFill>
                  <a:schemeClr val="accent4">
                    <a:lumMod val="75000"/>
                  </a:schemeClr>
                </a:solidFill>
                <a:latin typeface="Segoe UI" panose="020B0502040204020203" pitchFamily="34" charset="0"/>
                <a:cs typeface="Segoe UI" panose="020B0502040204020203" pitchFamily="34" charset="0"/>
              </a:rPr>
              <a:t>Un store pour les gouverner tous ! </a:t>
            </a:r>
          </a:p>
        </p:txBody>
      </p:sp>
      <p:sp>
        <p:nvSpPr>
          <p:cNvPr id="28" name="ZoneTexte 27">
            <a:extLst>
              <a:ext uri="{FF2B5EF4-FFF2-40B4-BE49-F238E27FC236}">
                <a16:creationId xmlns:a16="http://schemas.microsoft.com/office/drawing/2014/main" id="{DF5422CB-A9E5-47E3-8E40-285E60DA1C17}"/>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869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Rectangle 26">
            <a:extLst>
              <a:ext uri="{FF2B5EF4-FFF2-40B4-BE49-F238E27FC236}">
                <a16:creationId xmlns:a16="http://schemas.microsoft.com/office/drawing/2014/main" id="{CAE86D4A-BDBF-406A-BA78-3BD57702E88C}"/>
              </a:ext>
            </a:extLst>
          </p:cNvPr>
          <p:cNvSpPr/>
          <p:nvPr/>
        </p:nvSpPr>
        <p:spPr>
          <a:xfrm>
            <a:off x="699844" y="1598864"/>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pic>
        <p:nvPicPr>
          <p:cNvPr id="28" name="Picture 4">
            <a:extLst>
              <a:ext uri="{FF2B5EF4-FFF2-40B4-BE49-F238E27FC236}">
                <a16:creationId xmlns:a16="http://schemas.microsoft.com/office/drawing/2014/main" id="{ED9B56F4-B05E-4DD7-8C64-061CFFA6E7D7}"/>
              </a:ext>
            </a:extLst>
          </p:cNvPr>
          <p:cNvPicPr>
            <a:picLocks noChangeAspect="1"/>
          </p:cNvPicPr>
          <p:nvPr/>
        </p:nvPicPr>
        <p:blipFill>
          <a:blip r:embed="rId4"/>
          <a:stretch>
            <a:fillRect/>
          </a:stretch>
        </p:blipFill>
        <p:spPr>
          <a:xfrm>
            <a:off x="1082298" y="2419026"/>
            <a:ext cx="2743200" cy="2743200"/>
          </a:xfrm>
          <a:prstGeom prst="rect">
            <a:avLst/>
          </a:prstGeom>
        </p:spPr>
      </p:pic>
      <p:sp>
        <p:nvSpPr>
          <p:cNvPr id="29" name="ZoneTexte 3">
            <a:extLst>
              <a:ext uri="{FF2B5EF4-FFF2-40B4-BE49-F238E27FC236}">
                <a16:creationId xmlns:a16="http://schemas.microsoft.com/office/drawing/2014/main" id="{FAE7BEBF-D8F3-4678-923B-6C58A5DFDFA4}"/>
              </a:ext>
            </a:extLst>
          </p:cNvPr>
          <p:cNvSpPr txBox="1"/>
          <p:nvPr/>
        </p:nvSpPr>
        <p:spPr>
          <a:xfrm>
            <a:off x="5132589" y="2265846"/>
            <a:ext cx="6713855" cy="3046988"/>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Une librairie et non un pattern. Cette dernière englobe les bonnes pratiques de flux.</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Centralisation des données en un seul store.</a:t>
            </a:r>
            <a:endParaRPr lang="fr-FR" sz="2400" dirty="0">
              <a:cs typeface="Calibri"/>
            </a:endParaRPr>
          </a:p>
          <a:p>
            <a:pPr marL="457200" indent="-457200">
              <a:buClr>
                <a:srgbClr val="F99A5A"/>
              </a:buClr>
              <a:buFont typeface="Arial" panose="020B0604020202020204" pitchFamily="34" charset="0"/>
              <a:buChar char="•"/>
            </a:pPr>
            <a:endParaRPr lang="fr-FR" sz="2400" dirty="0">
              <a:cs typeface="Calibri"/>
            </a:endParaRPr>
          </a:p>
          <a:p>
            <a:pPr marL="457200" indent="-457200">
              <a:buClr>
                <a:srgbClr val="7030A0"/>
              </a:buClr>
              <a:buFont typeface="Arial" panose="020B0604020202020204" pitchFamily="34" charset="0"/>
              <a:buChar char="•"/>
            </a:pPr>
            <a:r>
              <a:rPr lang="fr-FR" sz="2400" dirty="0">
                <a:cs typeface="Calibri"/>
              </a:rPr>
              <a:t>4 concepts de base avec une responsabilité identifiée</a:t>
            </a:r>
          </a:p>
        </p:txBody>
      </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816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4 grands concepts</a:t>
            </a:r>
            <a:endParaRPr lang="fr-FR" sz="4000" dirty="0">
              <a:latin typeface="Segoe UI" panose="020B0502040204020203" pitchFamily="34" charset="0"/>
              <a:cs typeface="Segoe UI" panose="020B0502040204020203" pitchFamily="34" charset="0"/>
            </a:endParaRPr>
          </a:p>
        </p:txBody>
      </p:sp>
      <p:sp>
        <p:nvSpPr>
          <p:cNvPr id="25" name="ZoneTexte 3">
            <a:extLst>
              <a:ext uri="{FF2B5EF4-FFF2-40B4-BE49-F238E27FC236}">
                <a16:creationId xmlns:a16="http://schemas.microsoft.com/office/drawing/2014/main" id="{304C6AE8-2FAA-4D73-A7A0-C38D5C46607D}"/>
              </a:ext>
            </a:extLst>
          </p:cNvPr>
          <p:cNvSpPr txBox="1"/>
          <p:nvPr/>
        </p:nvSpPr>
        <p:spPr>
          <a:xfrm>
            <a:off x="1258014" y="1762151"/>
            <a:ext cx="10510940" cy="4154984"/>
          </a:xfrm>
          <a:prstGeom prst="rect">
            <a:avLst/>
          </a:prstGeom>
          <a:noFill/>
          <a:effectLst/>
        </p:spPr>
        <p:txBody>
          <a:bodyPr wrap="square" rtlCol="0" anchor="t">
            <a:spAutoFit/>
          </a:bodyPr>
          <a:lstStyle/>
          <a:p>
            <a:pPr marL="457200" indent="-457200">
              <a:buClr>
                <a:srgbClr val="7030A0"/>
              </a:buClr>
              <a:buFont typeface="Wingdings" panose="020B0604020202020204" pitchFamily="34" charset="0"/>
              <a:buChar char="q"/>
            </a:pPr>
            <a:r>
              <a:rPr lang="fr-FR" sz="2400" b="1" dirty="0">
                <a:latin typeface="Segoe UI"/>
                <a:cs typeface="Segoe UI"/>
              </a:rPr>
              <a:t>Actions :</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a:p>
            <a:pPr marL="1371600" lvl="4" indent="-457200">
              <a:buClr>
                <a:srgbClr val="7030A0"/>
              </a:buClr>
              <a:buFont typeface="Arial"/>
              <a:buChar char="•"/>
            </a:pPr>
            <a:r>
              <a:rPr lang="fr-FR" sz="2400" dirty="0">
                <a:latin typeface="Segoe UI"/>
                <a:cs typeface="Segoe UI"/>
              </a:rPr>
              <a:t>Action serveur / interaction avec l'utilisateur</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Wingdings" panose="05000000000000000000" pitchFamily="2" charset="2"/>
              <a:buChar char="q"/>
            </a:pPr>
            <a:r>
              <a:rPr lang="fr-FR" sz="2400" b="1" dirty="0" err="1">
                <a:latin typeface="Segoe UI"/>
                <a:cs typeface="Segoe UI"/>
              </a:rPr>
              <a:t>Reducers</a:t>
            </a:r>
            <a:r>
              <a:rPr lang="fr-FR" sz="2400" b="1" dirty="0">
                <a:latin typeface="Segoe UI"/>
                <a:cs typeface="Segoe UI"/>
              </a:rPr>
              <a:t> :</a:t>
            </a:r>
            <a:r>
              <a:rPr lang="fr-FR" sz="2400" dirty="0">
                <a:latin typeface="Segoe UI"/>
                <a:cs typeface="Segoe UI"/>
              </a:rPr>
              <a:t> </a:t>
            </a:r>
          </a:p>
          <a:p>
            <a:pPr marL="1257300" lvl="3" indent="-342900">
              <a:buClr>
                <a:srgbClr val="7030A0"/>
              </a:buClr>
              <a:buFont typeface="Arial"/>
              <a:buChar char="•"/>
            </a:pPr>
            <a:r>
              <a:rPr lang="fr-FR" sz="2400" dirty="0">
                <a:latin typeface="Segoe UI"/>
                <a:cs typeface="Segoe UI"/>
              </a:rPr>
              <a:t>Gestion de la mise à jour du store</a:t>
            </a:r>
            <a:endParaRPr lang="fr-FR" dirty="0">
              <a:cs typeface="Calibri" panose="020F0502020204030204"/>
            </a:endParaRPr>
          </a:p>
          <a:p>
            <a:pPr marL="914400" lvl="3">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a:latin typeface="Segoe UI"/>
                <a:cs typeface="Calibri"/>
              </a:rPr>
              <a:t>Store : </a:t>
            </a:r>
          </a:p>
          <a:p>
            <a:pPr marL="1371600" lvl="2" indent="-457200">
              <a:buClr>
                <a:srgbClr val="7030A0"/>
              </a:buClr>
              <a:buFont typeface="Arial" panose="020B0604020202020204" pitchFamily="34" charset="0"/>
              <a:buChar char="•"/>
            </a:pPr>
            <a:r>
              <a:rPr lang="fr-FR" sz="2400" dirty="0">
                <a:latin typeface="Segoe UI"/>
                <a:cs typeface="Segoe UI"/>
              </a:rPr>
              <a:t>Contient les données et réagit aux actions depuis le dispatcher</a:t>
            </a:r>
          </a:p>
          <a:p>
            <a:pPr lvl="2">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err="1">
                <a:latin typeface="Segoe UI"/>
                <a:cs typeface="Calibri"/>
              </a:rPr>
              <a:t>Views</a:t>
            </a:r>
            <a:r>
              <a:rPr lang="fr-FR" sz="2400" b="1" dirty="0">
                <a:latin typeface="Segoe UI"/>
                <a:cs typeface="Calibri"/>
              </a:rPr>
              <a:t> : </a:t>
            </a:r>
          </a:p>
          <a:p>
            <a:pPr marL="1371600" lvl="2" indent="-457200">
              <a:buClr>
                <a:srgbClr val="7030A0"/>
              </a:buClr>
              <a:buFont typeface="Arial"/>
              <a:buChar char="•"/>
            </a:pPr>
            <a:r>
              <a:rPr lang="fr-FR" sz="2400" dirty="0">
                <a:latin typeface="Segoe UI"/>
                <a:cs typeface="Calibri"/>
              </a:rPr>
              <a:t>Rendu des données</a:t>
            </a:r>
          </a:p>
        </p:txBody>
      </p:sp>
    </p:spTree>
    <p:extLst>
      <p:ext uri="{BB962C8B-B14F-4D97-AF65-F5344CB8AC3E}">
        <p14:creationId xmlns:p14="http://schemas.microsoft.com/office/powerpoint/2010/main" val="41189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Les containers</a:t>
            </a:r>
            <a:endParaRPr lang="fr-FR" sz="4000" dirty="0">
              <a:latin typeface="Segoe UI" panose="020B0502040204020203" pitchFamily="34" charset="0"/>
              <a:cs typeface="Segoe UI" panose="020B0502040204020203" pitchFamily="34" charset="0"/>
            </a:endParaRPr>
          </a:p>
        </p:txBody>
      </p:sp>
      <p:sp>
        <p:nvSpPr>
          <p:cNvPr id="26" name="Rectangle: Rounded Corners 8">
            <a:extLst>
              <a:ext uri="{FF2B5EF4-FFF2-40B4-BE49-F238E27FC236}">
                <a16:creationId xmlns:a16="http://schemas.microsoft.com/office/drawing/2014/main" id="{65C8A6AC-AA66-4FBE-A2B5-250246CD8234}"/>
              </a:ext>
            </a:extLst>
          </p:cNvPr>
          <p:cNvSpPr/>
          <p:nvPr/>
        </p:nvSpPr>
        <p:spPr>
          <a:xfrm>
            <a:off x="2655377" y="164152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27" name="Rectangle: Rounded Corners 10">
            <a:extLst>
              <a:ext uri="{FF2B5EF4-FFF2-40B4-BE49-F238E27FC236}">
                <a16:creationId xmlns:a16="http://schemas.microsoft.com/office/drawing/2014/main" id="{8DE85D10-6D56-4835-B8BC-087084D0790D}"/>
              </a:ext>
            </a:extLst>
          </p:cNvPr>
          <p:cNvSpPr/>
          <p:nvPr/>
        </p:nvSpPr>
        <p:spPr>
          <a:xfrm>
            <a:off x="7020732" y="164152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28" name="Rectangle: Rounded Corners 11">
            <a:extLst>
              <a:ext uri="{FF2B5EF4-FFF2-40B4-BE49-F238E27FC236}">
                <a16:creationId xmlns:a16="http://schemas.microsoft.com/office/drawing/2014/main" id="{45F07F0E-A648-4136-9A98-D6A33CFDFF4C}"/>
              </a:ext>
            </a:extLst>
          </p:cNvPr>
          <p:cNvSpPr/>
          <p:nvPr/>
        </p:nvSpPr>
        <p:spPr>
          <a:xfrm>
            <a:off x="4838054" y="355298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29" name="Connector: Elbow 12">
            <a:extLst>
              <a:ext uri="{FF2B5EF4-FFF2-40B4-BE49-F238E27FC236}">
                <a16:creationId xmlns:a16="http://schemas.microsoft.com/office/drawing/2014/main" id="{1B2B877B-B631-49E4-A5CE-ADABCFFA4794}"/>
              </a:ext>
            </a:extLst>
          </p:cNvPr>
          <p:cNvCxnSpPr/>
          <p:nvPr/>
        </p:nvCxnSpPr>
        <p:spPr>
          <a:xfrm>
            <a:off x="3638551" y="272802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14">
            <a:extLst>
              <a:ext uri="{FF2B5EF4-FFF2-40B4-BE49-F238E27FC236}">
                <a16:creationId xmlns:a16="http://schemas.microsoft.com/office/drawing/2014/main" id="{7B8F68A1-BA34-4C92-9220-BEC5FE8C58A7}"/>
              </a:ext>
            </a:extLst>
          </p:cNvPr>
          <p:cNvCxnSpPr>
            <a:cxnSpLocks/>
          </p:cNvCxnSpPr>
          <p:nvPr/>
        </p:nvCxnSpPr>
        <p:spPr>
          <a:xfrm flipH="1">
            <a:off x="6981020" y="271510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rrow: Down 13">
            <a:extLst>
              <a:ext uri="{FF2B5EF4-FFF2-40B4-BE49-F238E27FC236}">
                <a16:creationId xmlns:a16="http://schemas.microsoft.com/office/drawing/2014/main" id="{3B4727DE-5760-44B2-B4D8-49D6C516A7E0}"/>
              </a:ext>
            </a:extLst>
          </p:cNvPr>
          <p:cNvSpPr/>
          <p:nvPr/>
        </p:nvSpPr>
        <p:spPr>
          <a:xfrm>
            <a:off x="5623631" y="518947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3">
            <a:extLst>
              <a:ext uri="{FF2B5EF4-FFF2-40B4-BE49-F238E27FC236}">
                <a16:creationId xmlns:a16="http://schemas.microsoft.com/office/drawing/2014/main" id="{10D7D1D3-719A-4E39-9F0A-A4B553E08D31}"/>
              </a:ext>
            </a:extLst>
          </p:cNvPr>
          <p:cNvSpPr txBox="1"/>
          <p:nvPr/>
        </p:nvSpPr>
        <p:spPr>
          <a:xfrm>
            <a:off x="4138115" y="562381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615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1/2</a:t>
            </a:r>
            <a:endParaRPr lang="fr-FR" sz="4000" dirty="0">
              <a:latin typeface="Segoe UI" panose="020B0502040204020203" pitchFamily="34" charset="0"/>
              <a:cs typeface="Segoe UI" panose="020B0502040204020203" pitchFamily="34" charset="0"/>
            </a:endParaRPr>
          </a:p>
        </p:txBody>
      </p:sp>
      <p:sp>
        <p:nvSpPr>
          <p:cNvPr id="34" name="Cylinder 1">
            <a:extLst>
              <a:ext uri="{FF2B5EF4-FFF2-40B4-BE49-F238E27FC236}">
                <a16:creationId xmlns:a16="http://schemas.microsoft.com/office/drawing/2014/main" id="{8C748FF2-B2AC-46D4-B35A-0159D733D149}"/>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5" name="Rectangle: Rounded Corners 2">
            <a:extLst>
              <a:ext uri="{FF2B5EF4-FFF2-40B4-BE49-F238E27FC236}">
                <a16:creationId xmlns:a16="http://schemas.microsoft.com/office/drawing/2014/main" id="{598CFD86-085D-4E36-80D7-4CEE89417E4B}"/>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36" name="Rectangle: Rounded Corners 19">
            <a:extLst>
              <a:ext uri="{FF2B5EF4-FFF2-40B4-BE49-F238E27FC236}">
                <a16:creationId xmlns:a16="http://schemas.microsoft.com/office/drawing/2014/main" id="{861B1664-6A1A-4143-BB75-209219386588}"/>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37" name="Rectangle: Rounded Corners 20">
            <a:extLst>
              <a:ext uri="{FF2B5EF4-FFF2-40B4-BE49-F238E27FC236}">
                <a16:creationId xmlns:a16="http://schemas.microsoft.com/office/drawing/2014/main" id="{246421FB-2D88-4458-BF5F-837780A967E2}"/>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38" name="Rectangle: Rounded Corners 21">
            <a:extLst>
              <a:ext uri="{FF2B5EF4-FFF2-40B4-BE49-F238E27FC236}">
                <a16:creationId xmlns:a16="http://schemas.microsoft.com/office/drawing/2014/main" id="{A3FB428B-5690-4452-B290-564897BF2FDE}"/>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39" name="Connecteur : en arc 38">
            <a:extLst>
              <a:ext uri="{FF2B5EF4-FFF2-40B4-BE49-F238E27FC236}">
                <a16:creationId xmlns:a16="http://schemas.microsoft.com/office/drawing/2014/main" id="{FF86C34F-C764-4248-BF24-18E5202202BE}"/>
              </a:ext>
            </a:extLst>
          </p:cNvPr>
          <p:cNvCxnSpPr>
            <a:stCxn id="34" idx="1"/>
            <a:endCxn id="35"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rc 39">
            <a:extLst>
              <a:ext uri="{FF2B5EF4-FFF2-40B4-BE49-F238E27FC236}">
                <a16:creationId xmlns:a16="http://schemas.microsoft.com/office/drawing/2014/main" id="{9ADCA3E5-7C77-4C04-8231-1F889D825A2D}"/>
              </a:ext>
            </a:extLst>
          </p:cNvPr>
          <p:cNvCxnSpPr>
            <a:cxnSpLocks/>
            <a:stCxn id="35" idx="3"/>
            <a:endCxn id="36" idx="1"/>
          </p:cNvCxnSpPr>
          <p:nvPr/>
        </p:nvCxnSpPr>
        <p:spPr>
          <a:xfrm flipV="1">
            <a:off x="4861303" y="2273083"/>
            <a:ext cx="1591157" cy="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rc 40">
            <a:extLst>
              <a:ext uri="{FF2B5EF4-FFF2-40B4-BE49-F238E27FC236}">
                <a16:creationId xmlns:a16="http://schemas.microsoft.com/office/drawing/2014/main" id="{1226F24F-E982-45C4-B6B8-81B21A4554A9}"/>
              </a:ext>
            </a:extLst>
          </p:cNvPr>
          <p:cNvCxnSpPr>
            <a:stCxn id="36" idx="2"/>
            <a:endCxn id="3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93449CC8-3866-4127-A434-B39A2D1CA002}"/>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43" name="Connecteur : en arc 42">
            <a:extLst>
              <a:ext uri="{FF2B5EF4-FFF2-40B4-BE49-F238E27FC236}">
                <a16:creationId xmlns:a16="http://schemas.microsoft.com/office/drawing/2014/main" id="{A00FF0FD-642A-4DC9-8D6E-A162CF4F146E}"/>
              </a:ext>
            </a:extLst>
          </p:cNvPr>
          <p:cNvCxnSpPr>
            <a:stCxn id="42" idx="0"/>
            <a:endCxn id="34"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rc 43">
            <a:extLst>
              <a:ext uri="{FF2B5EF4-FFF2-40B4-BE49-F238E27FC236}">
                <a16:creationId xmlns:a16="http://schemas.microsoft.com/office/drawing/2014/main" id="{689803E8-3A4A-437E-8DD8-970225FA3683}"/>
              </a:ext>
            </a:extLst>
          </p:cNvPr>
          <p:cNvCxnSpPr>
            <a:stCxn id="38" idx="2"/>
            <a:endCxn id="4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rc 44">
            <a:extLst>
              <a:ext uri="{FF2B5EF4-FFF2-40B4-BE49-F238E27FC236}">
                <a16:creationId xmlns:a16="http://schemas.microsoft.com/office/drawing/2014/main" id="{442E71FA-66FB-41E5-8E5B-B9A8C8007AC7}"/>
              </a:ext>
            </a:extLst>
          </p:cNvPr>
          <p:cNvCxnSpPr>
            <a:stCxn id="37" idx="2"/>
            <a:endCxn id="38" idx="3"/>
          </p:cNvCxnSpPr>
          <p:nvPr/>
        </p:nvCxnSpPr>
        <p:spPr>
          <a:xfrm rot="5400000">
            <a:off x="9442987" y="2933698"/>
            <a:ext cx="1241156"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53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2/2</a:t>
            </a:r>
            <a:endParaRPr lang="fr-FR" sz="4000" dirty="0">
              <a:latin typeface="Segoe UI" panose="020B0502040204020203" pitchFamily="34" charset="0"/>
              <a:cs typeface="Segoe UI" panose="020B0502040204020203" pitchFamily="34" charset="0"/>
            </a:endParaRPr>
          </a:p>
        </p:txBody>
      </p:sp>
      <p:sp>
        <p:nvSpPr>
          <p:cNvPr id="32" name="Cylinder 1">
            <a:extLst>
              <a:ext uri="{FF2B5EF4-FFF2-40B4-BE49-F238E27FC236}">
                <a16:creationId xmlns:a16="http://schemas.microsoft.com/office/drawing/2014/main" id="{31DCC5B4-EED6-4680-ADE4-BFA502D7F8BC}"/>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3" name="Rectangle: Rounded Corners 2">
            <a:extLst>
              <a:ext uri="{FF2B5EF4-FFF2-40B4-BE49-F238E27FC236}">
                <a16:creationId xmlns:a16="http://schemas.microsoft.com/office/drawing/2014/main" id="{60B1960E-8E9D-49EA-A388-E31CA93D0254}"/>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46" name="Rectangle: Rounded Corners 19">
            <a:extLst>
              <a:ext uri="{FF2B5EF4-FFF2-40B4-BE49-F238E27FC236}">
                <a16:creationId xmlns:a16="http://schemas.microsoft.com/office/drawing/2014/main" id="{50EE3790-971A-4E59-B79D-FCFC568CE282}"/>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7" name="Rectangle: Rounded Corners 20">
            <a:extLst>
              <a:ext uri="{FF2B5EF4-FFF2-40B4-BE49-F238E27FC236}">
                <a16:creationId xmlns:a16="http://schemas.microsoft.com/office/drawing/2014/main" id="{C70CD32F-28B0-4826-A89B-B375A5FB7E4A}"/>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48" name="Rectangle: Rounded Corners 21">
            <a:extLst>
              <a:ext uri="{FF2B5EF4-FFF2-40B4-BE49-F238E27FC236}">
                <a16:creationId xmlns:a16="http://schemas.microsoft.com/office/drawing/2014/main" id="{30985A07-02C1-49DF-9E39-C6EB993BE0AD}"/>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9" name="Connecteur : en arc 48">
            <a:extLst>
              <a:ext uri="{FF2B5EF4-FFF2-40B4-BE49-F238E27FC236}">
                <a16:creationId xmlns:a16="http://schemas.microsoft.com/office/drawing/2014/main" id="{4344243D-4DBA-4E41-A5B6-D69E723A8740}"/>
              </a:ext>
            </a:extLst>
          </p:cNvPr>
          <p:cNvCxnSpPr>
            <a:stCxn id="32" idx="1"/>
            <a:endCxn id="33"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rc 49">
            <a:extLst>
              <a:ext uri="{FF2B5EF4-FFF2-40B4-BE49-F238E27FC236}">
                <a16:creationId xmlns:a16="http://schemas.microsoft.com/office/drawing/2014/main" id="{F4F06246-E6B7-414E-83C1-231854B9C0B1}"/>
              </a:ext>
            </a:extLst>
          </p:cNvPr>
          <p:cNvCxnSpPr>
            <a:cxnSpLocks/>
            <a:stCxn id="33" idx="3"/>
            <a:endCxn id="46" idx="1"/>
          </p:cNvCxnSpPr>
          <p:nvPr/>
        </p:nvCxnSpPr>
        <p:spPr>
          <a:xfrm flipV="1">
            <a:off x="4861303" y="2273083"/>
            <a:ext cx="1591157" cy="2"/>
          </a:xfrm>
          <a:prstGeom prst="curvedConnector3">
            <a:avLst>
              <a:gd name="adj1" fmla="val 5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rc 50">
            <a:extLst>
              <a:ext uri="{FF2B5EF4-FFF2-40B4-BE49-F238E27FC236}">
                <a16:creationId xmlns:a16="http://schemas.microsoft.com/office/drawing/2014/main" id="{F702E304-4AB3-4DE6-96F4-F5C4CEF25E35}"/>
              </a:ext>
            </a:extLst>
          </p:cNvPr>
          <p:cNvCxnSpPr>
            <a:stCxn id="46" idx="2"/>
            <a:endCxn id="4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 coins arrondis 51">
            <a:extLst>
              <a:ext uri="{FF2B5EF4-FFF2-40B4-BE49-F238E27FC236}">
                <a16:creationId xmlns:a16="http://schemas.microsoft.com/office/drawing/2014/main" id="{BB5B6AD3-2123-4BF8-B352-D0AE0BCF2D98}"/>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53" name="Connecteur : en arc 52">
            <a:extLst>
              <a:ext uri="{FF2B5EF4-FFF2-40B4-BE49-F238E27FC236}">
                <a16:creationId xmlns:a16="http://schemas.microsoft.com/office/drawing/2014/main" id="{886A2EA4-BC36-46D7-B59A-138EF9EF1CC5}"/>
              </a:ext>
            </a:extLst>
          </p:cNvPr>
          <p:cNvCxnSpPr>
            <a:stCxn id="52" idx="0"/>
            <a:endCxn id="32"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EB75C44E-BACE-437B-803C-C041C428354F}"/>
              </a:ext>
            </a:extLst>
          </p:cNvPr>
          <p:cNvCxnSpPr>
            <a:stCxn id="48" idx="2"/>
            <a:endCxn id="5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rc 54">
            <a:extLst>
              <a:ext uri="{FF2B5EF4-FFF2-40B4-BE49-F238E27FC236}">
                <a16:creationId xmlns:a16="http://schemas.microsoft.com/office/drawing/2014/main" id="{DC06BAFD-52B9-40AE-B367-2750C0345271}"/>
              </a:ext>
            </a:extLst>
          </p:cNvPr>
          <p:cNvCxnSpPr>
            <a:stCxn id="47" idx="2"/>
            <a:endCxn id="48" idx="3"/>
          </p:cNvCxnSpPr>
          <p:nvPr/>
        </p:nvCxnSpPr>
        <p:spPr>
          <a:xfrm rot="5400000">
            <a:off x="9442987" y="2933698"/>
            <a:ext cx="1241156" cy="795579"/>
          </a:xfrm>
          <a:prstGeom prst="curvedConnector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Image 55">
            <a:extLst>
              <a:ext uri="{FF2B5EF4-FFF2-40B4-BE49-F238E27FC236}">
                <a16:creationId xmlns:a16="http://schemas.microsoft.com/office/drawing/2014/main" id="{E45F027F-D85C-4553-B38E-FC90AD49F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855" y="4389892"/>
            <a:ext cx="2080257" cy="1638202"/>
          </a:xfrm>
          <a:prstGeom prst="rect">
            <a:avLst/>
          </a:prstGeom>
        </p:spPr>
      </p:pic>
      <p:cxnSp>
        <p:nvCxnSpPr>
          <p:cNvPr id="57" name="Connecteur : en arc 56">
            <a:extLst>
              <a:ext uri="{FF2B5EF4-FFF2-40B4-BE49-F238E27FC236}">
                <a16:creationId xmlns:a16="http://schemas.microsoft.com/office/drawing/2014/main" id="{A2C1BEE3-FBB6-44E5-99AB-F3824D7995A0}"/>
              </a:ext>
            </a:extLst>
          </p:cNvPr>
          <p:cNvCxnSpPr>
            <a:stCxn id="56" idx="1"/>
            <a:endCxn id="48" idx="2"/>
          </p:cNvCxnSpPr>
          <p:nvPr/>
        </p:nvCxnSpPr>
        <p:spPr>
          <a:xfrm rot="10800000">
            <a:off x="8859863" y="4389893"/>
            <a:ext cx="980992" cy="819101"/>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 en arc 57">
            <a:extLst>
              <a:ext uri="{FF2B5EF4-FFF2-40B4-BE49-F238E27FC236}">
                <a16:creationId xmlns:a16="http://schemas.microsoft.com/office/drawing/2014/main" id="{446ECCD7-8F34-49A6-8A2C-04846140258D}"/>
              </a:ext>
            </a:extLst>
          </p:cNvPr>
          <p:cNvCxnSpPr>
            <a:cxnSpLocks/>
            <a:stCxn id="48" idx="2"/>
            <a:endCxn id="52" idx="2"/>
          </p:cNvCxnSpPr>
          <p:nvPr/>
        </p:nvCxnSpPr>
        <p:spPr>
          <a:xfrm rot="5400000">
            <a:off x="4846363" y="1774710"/>
            <a:ext cx="1398319" cy="6628683"/>
          </a:xfrm>
          <a:prstGeom prst="curvedConnector3">
            <a:avLst>
              <a:gd name="adj1" fmla="val 116348"/>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D4A62402-A5D2-4315-A075-5BAC0748B482}"/>
              </a:ext>
            </a:extLst>
          </p:cNvPr>
          <p:cNvCxnSpPr>
            <a:stCxn id="52" idx="1"/>
            <a:endCxn id="32" idx="2"/>
          </p:cNvCxnSpPr>
          <p:nvPr/>
        </p:nvCxnSpPr>
        <p:spPr>
          <a:xfrm rot="10800000" flipH="1">
            <a:off x="270888" y="3829372"/>
            <a:ext cx="1067132" cy="1549166"/>
          </a:xfrm>
          <a:prstGeom prst="curvedConnector3">
            <a:avLst>
              <a:gd name="adj1" fmla="val -2142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rc 59">
            <a:extLst>
              <a:ext uri="{FF2B5EF4-FFF2-40B4-BE49-F238E27FC236}">
                <a16:creationId xmlns:a16="http://schemas.microsoft.com/office/drawing/2014/main" id="{A8370D11-A9FB-40E3-8C72-594028737460}"/>
              </a:ext>
            </a:extLst>
          </p:cNvPr>
          <p:cNvCxnSpPr>
            <a:stCxn id="32" idx="4"/>
            <a:endCxn id="33" idx="2"/>
          </p:cNvCxnSpPr>
          <p:nvPr/>
        </p:nvCxnSpPr>
        <p:spPr>
          <a:xfrm flipV="1">
            <a:off x="2484894" y="2710912"/>
            <a:ext cx="1570497" cy="1118460"/>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 en arc 60">
            <a:extLst>
              <a:ext uri="{FF2B5EF4-FFF2-40B4-BE49-F238E27FC236}">
                <a16:creationId xmlns:a16="http://schemas.microsoft.com/office/drawing/2014/main" id="{A034B4F3-26EB-40A0-853F-25EE7B7AF287}"/>
              </a:ext>
            </a:extLst>
          </p:cNvPr>
          <p:cNvCxnSpPr>
            <a:stCxn id="33" idx="0"/>
            <a:endCxn id="46" idx="0"/>
          </p:cNvCxnSpPr>
          <p:nvPr/>
        </p:nvCxnSpPr>
        <p:spPr>
          <a:xfrm rot="5400000" flipH="1" flipV="1">
            <a:off x="5656880" y="233766"/>
            <a:ext cx="2" cy="3202981"/>
          </a:xfrm>
          <a:prstGeom prst="curvedConnector3">
            <a:avLst>
              <a:gd name="adj1" fmla="val 11430100000"/>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 en arc 61">
            <a:extLst>
              <a:ext uri="{FF2B5EF4-FFF2-40B4-BE49-F238E27FC236}">
                <a16:creationId xmlns:a16="http://schemas.microsoft.com/office/drawing/2014/main" id="{C4060028-B6E0-47EF-AE8E-E1C47182D296}"/>
              </a:ext>
            </a:extLst>
          </p:cNvPr>
          <p:cNvCxnSpPr>
            <a:stCxn id="46" idx="3"/>
          </p:cNvCxnSpPr>
          <p:nvPr/>
        </p:nvCxnSpPr>
        <p:spPr>
          <a:xfrm>
            <a:off x="8064284" y="2273083"/>
            <a:ext cx="795579" cy="1421587"/>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rc 62">
            <a:extLst>
              <a:ext uri="{FF2B5EF4-FFF2-40B4-BE49-F238E27FC236}">
                <a16:creationId xmlns:a16="http://schemas.microsoft.com/office/drawing/2014/main" id="{AF26C8E6-8ADD-45AA-BD0D-243778ED7B96}"/>
              </a:ext>
            </a:extLst>
          </p:cNvPr>
          <p:cNvCxnSpPr>
            <a:stCxn id="48" idx="0"/>
            <a:endCxn id="47" idx="1"/>
          </p:cNvCxnSpPr>
          <p:nvPr/>
        </p:nvCxnSpPr>
        <p:spPr>
          <a:xfrm rot="5400000" flipH="1" flipV="1">
            <a:off x="8637075" y="2495871"/>
            <a:ext cx="1241155" cy="795579"/>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down)">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down)">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a:t>
            </a:r>
            <a:r>
              <a:rPr lang="fr-FR" sz="2400" dirty="0">
                <a:solidFill>
                  <a:schemeClr val="accent1">
                    <a:lumMod val="75000"/>
                  </a:schemeClr>
                </a:solidFill>
                <a:latin typeface="Segoe UI" panose="020B0502040204020203" pitchFamily="34" charset="0"/>
                <a:cs typeface="Segoe UI" panose="020B0502040204020203" pitchFamily="34" charset="0"/>
              </a:rPr>
              <a:t> nommé</a:t>
            </a:r>
          </a:p>
        </p:txBody>
      </p:sp>
      <p:sp>
        <p:nvSpPr>
          <p:cNvPr id="21" name="ZoneTexte 20">
            <a:extLst>
              <a:ext uri="{FF2B5EF4-FFF2-40B4-BE49-F238E27FC236}">
                <a16:creationId xmlns:a16="http://schemas.microsoft.com/office/drawing/2014/main" id="{81B5B792-5FF1-4CAF-A51F-3CD755783803}"/>
              </a:ext>
            </a:extLst>
          </p:cNvPr>
          <p:cNvSpPr txBox="1"/>
          <p:nvPr/>
        </p:nvSpPr>
        <p:spPr>
          <a:xfrm>
            <a:off x="2910959" y="411722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 </a:t>
            </a:r>
            <a:r>
              <a:rPr lang="fr-FR" sz="2400" dirty="0">
                <a:solidFill>
                  <a:schemeClr val="accent1">
                    <a:lumMod val="75000"/>
                  </a:schemeClr>
                </a:solidFill>
                <a:latin typeface="Segoe UI" panose="020B0502040204020203" pitchFamily="34" charset="0"/>
                <a:cs typeface="Segoe UI" panose="020B0502040204020203" pitchFamily="34" charset="0"/>
              </a:rPr>
              <a:t>par défaut</a:t>
            </a:r>
          </a:p>
        </p:txBody>
      </p:sp>
      <p:sp>
        <p:nvSpPr>
          <p:cNvPr id="14" name="Hexagone 23">
            <a:extLst>
              <a:ext uri="{FF2B5EF4-FFF2-40B4-BE49-F238E27FC236}">
                <a16:creationId xmlns:a16="http://schemas.microsoft.com/office/drawing/2014/main" id="{50DC746C-5F56-4472-B808-F20E8C2D2412}"/>
              </a:ext>
            </a:extLst>
          </p:cNvPr>
          <p:cNvSpPr/>
          <p:nvPr/>
        </p:nvSpPr>
        <p:spPr>
          <a:xfrm>
            <a:off x="603921" y="161808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5C8D23EC-4F5D-4E1B-9FE7-83DFFF72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AE0E72D-E3D9-45AF-80B5-F98F7190ADAA}"/>
              </a:ext>
            </a:extLst>
          </p:cNvPr>
          <p:cNvSpPr/>
          <p:nvPr/>
        </p:nvSpPr>
        <p:spPr>
          <a:xfrm>
            <a:off x="3186986" y="2341601"/>
            <a:ext cx="6096000" cy="1323439"/>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a:solidFill>
                  <a:srgbClr val="0000FF"/>
                </a:solidFill>
                <a:latin typeface="Consolas" panose="020B0609020204030204" pitchFamily="49" charset="0"/>
              </a:rPr>
              <a:t>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import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from</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myFile</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CAEC2F7E-80EC-460F-8FFB-FAF6109A1D24}"/>
              </a:ext>
            </a:extLst>
          </p:cNvPr>
          <p:cNvSpPr/>
          <p:nvPr/>
        </p:nvSpPr>
        <p:spPr>
          <a:xfrm>
            <a:off x="3186986" y="4576016"/>
            <a:ext cx="6096000" cy="1631216"/>
          </a:xfrm>
          <a:prstGeom prst="rect">
            <a:avLst/>
          </a:prstGeom>
        </p:spPr>
        <p:txBody>
          <a:bodyPr>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export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default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myfile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152C42DE-517E-4DAB-A535-3A10A0AC68DF}"/>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F7B2AE89-E22F-4F0A-BB82-57C665111F5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C609914A-39F3-49AC-9203-9FA0ED160A2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1B5F2637-C632-47A1-86A1-60B938A94243}"/>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5E53E1C-75A7-48F8-ABBD-5AABF911CA7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FBA9AB45-BF38-4DFA-906A-FAF0191067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15F62EED-9A7E-4C15-89BF-33BFB96FF43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3E05891D-2ECB-4738-9F5C-87265C4FC9F1}"/>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8C5C707C-E505-4204-BEA3-23512338EF0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AC4ECB9-9A05-4E4C-AC4F-8BA2272A4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558B3A3D-B06D-438C-AED7-482EC2B79B9A}"/>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A43A6B00-93E1-407F-A28E-6F36A2DF2AB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E3B56177-ED5C-49AB-B90A-078B4B007B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F991C364-14A9-44FD-893F-A47DBACAEF0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646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 grpId="0"/>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534430" y="95708"/>
            <a:ext cx="8739590" cy="1015663"/>
          </a:xfrm>
          <a:prstGeom prst="rect">
            <a:avLst/>
          </a:prstGeom>
          <a:noFill/>
          <a:effectLst/>
        </p:spPr>
        <p:txBody>
          <a:bodyPr wrap="square" rtlCol="0" anchor="t">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23AC3DA9-E396-476C-A15D-53399DF0759C}"/>
              </a:ext>
            </a:extLst>
          </p:cNvPr>
          <p:cNvSpPr/>
          <p:nvPr/>
        </p:nvSpPr>
        <p:spPr>
          <a:xfrm>
            <a:off x="503220" y="1701245"/>
            <a:ext cx="11688780" cy="461665"/>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useRedux</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3D75D38D-D5DF-4E61-AC6E-77AC9471F36E}"/>
              </a:ext>
            </a:extLst>
          </p:cNvPr>
          <p:cNvSpPr/>
          <p:nvPr/>
        </p:nvSpPr>
        <p:spPr>
          <a:xfrm>
            <a:off x="503220" y="4556590"/>
            <a:ext cx="11688780" cy="830997"/>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3 :  </a:t>
            </a:r>
            <a:r>
              <a:rPr lang="fr-FR" sz="2400" dirty="0">
                <a:solidFill>
                  <a:srgbClr val="24292E"/>
                </a:solidFill>
                <a:latin typeface="Consolas" panose="020B0609020204030204" pitchFamily="49" charset="0"/>
                <a:cs typeface="Consolas" panose="020B0609020204030204" pitchFamily="49" charset="0"/>
              </a:rPr>
              <a:t>Création d’un provider dans le point d’entrée de l’application </a:t>
            </a:r>
            <a:r>
              <a:rPr lang="fr-FR" sz="2400" dirty="0" err="1">
                <a:solidFill>
                  <a:srgbClr val="24292E"/>
                </a:solidFill>
                <a:latin typeface="Consolas" panose="020B0609020204030204" pitchFamily="49" charset="0"/>
                <a:cs typeface="Consolas" panose="020B0609020204030204" pitchFamily="49" charset="0"/>
              </a:rPr>
              <a:t>react</a:t>
            </a:r>
            <a:r>
              <a:rPr lang="fr-FR" sz="2400" dirty="0">
                <a:solidFill>
                  <a:srgbClr val="24292E"/>
                </a:solidFill>
                <a:latin typeface="Consolas" panose="020B0609020204030204" pitchFamily="49" charset="0"/>
                <a:cs typeface="Consolas" panose="020B0609020204030204" pitchFamily="49" charset="0"/>
              </a:rPr>
              <a:t> (index.js)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6E2C3FF-8EBB-4B19-AE62-E49AF2B54F1E}"/>
              </a:ext>
            </a:extLst>
          </p:cNvPr>
          <p:cNvSpPr/>
          <p:nvPr/>
        </p:nvSpPr>
        <p:spPr>
          <a:xfrm>
            <a:off x="503220" y="2857270"/>
            <a:ext cx="11688780" cy="1538883"/>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Installer </a:t>
            </a:r>
            <a:r>
              <a:rPr lang="fr-FR" sz="2400" dirty="0" err="1">
                <a:solidFill>
                  <a:srgbClr val="24292E"/>
                </a:solidFill>
                <a:latin typeface="Consolas" panose="020B0609020204030204" pitchFamily="49" charset="0"/>
                <a:cs typeface="Consolas" panose="020B0609020204030204" pitchFamily="49" charset="0"/>
              </a:rPr>
              <a:t>redux</a:t>
            </a:r>
            <a:endParaRPr lang="fr-FR" sz="2400" dirty="0">
              <a:solidFill>
                <a:srgbClr val="24292E"/>
              </a:solidFill>
              <a:latin typeface="Consolas" panose="020B0609020204030204" pitchFamily="49" charset="0"/>
              <a:cs typeface="Consolas" panose="020B0609020204030204" pitchFamily="49" charset="0"/>
            </a:endParaRPr>
          </a:p>
          <a:p>
            <a:endParaRPr lang="fr-FR" sz="1000" dirty="0">
              <a:solidFill>
                <a:srgbClr val="24292E"/>
              </a:solidFill>
              <a:latin typeface="Consolas" panose="020B0609020204030204" pitchFamily="49" charset="0"/>
              <a:cs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dirty="0" err="1">
                <a:latin typeface="Consolas" panose="020B0609020204030204" pitchFamily="49" charset="0"/>
              </a:rPr>
              <a:t>redux</a:t>
            </a:r>
            <a:r>
              <a:rPr lang="fr-FR" dirty="0">
                <a:latin typeface="Consolas" panose="020B0609020204030204" pitchFamily="49" charset="0"/>
              </a:rPr>
              <a:t> </a:t>
            </a:r>
            <a:r>
              <a:rPr lang="fr-FR" dirty="0" err="1">
                <a:latin typeface="Consolas" panose="020B0609020204030204" pitchFamily="49" charset="0"/>
              </a:rPr>
              <a:t>react-redux</a:t>
            </a:r>
            <a:endParaRPr lang="fr-FR" dirty="0">
              <a:latin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b="1" dirty="0" err="1"/>
              <a:t>npm</a:t>
            </a:r>
            <a:r>
              <a:rPr lang="fr-FR" b="1" dirty="0"/>
              <a:t> </a:t>
            </a:r>
            <a:r>
              <a:rPr lang="fr-FR" b="1" dirty="0" err="1"/>
              <a:t>install</a:t>
            </a:r>
            <a:r>
              <a:rPr lang="fr-FR" b="1" dirty="0"/>
              <a:t> </a:t>
            </a:r>
            <a:r>
              <a:rPr lang="fr-FR" dirty="0"/>
              <a:t>--</a:t>
            </a:r>
            <a:r>
              <a:rPr lang="fr-FR" dirty="0" err="1"/>
              <a:t>save</a:t>
            </a:r>
            <a:r>
              <a:rPr lang="fr-FR" dirty="0"/>
              <a:t>-dev </a:t>
            </a:r>
            <a:r>
              <a:rPr lang="fr-FR" dirty="0" err="1"/>
              <a:t>redux-devtools</a:t>
            </a:r>
            <a:endParaRPr lang="fr-FR" dirty="0">
              <a:solidFill>
                <a:srgbClr val="24292E"/>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410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726205" y="2921168"/>
            <a:ext cx="8739590" cy="1015663"/>
          </a:xfrm>
          <a:prstGeom prst="rect">
            <a:avLst/>
          </a:prstGeom>
          <a:noFill/>
          <a:effectLst/>
        </p:spPr>
        <p:txBody>
          <a:bodyPr wrap="square" rtlCol="0" anchor="t">
            <a:spAutoFit/>
          </a:bodyPr>
          <a:lstStyle/>
          <a:p>
            <a:pPr algn="ctr"/>
            <a:r>
              <a:rPr lang="fr-FR" sz="6000">
                <a:latin typeface="Segoe UI" panose="020B0502040204020203" pitchFamily="34" charset="0"/>
                <a:cs typeface="Segoe UI" panose="020B0502040204020203" pitchFamily="34" charset="0"/>
              </a:rPr>
              <a:t>MERCI</a:t>
            </a:r>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59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a:t>
            </a:r>
            <a:r>
              <a:rPr lang="fr-FR" sz="2800" b="1" dirty="0">
                <a:latin typeface="Segoe UI" panose="020B0502040204020203" pitchFamily="34" charset="0"/>
                <a:cs typeface="Segoe UI" panose="020B0502040204020203" pitchFamily="34" charset="0"/>
              </a:rPr>
              <a:t>l’intégralité</a:t>
            </a:r>
            <a:r>
              <a:rPr lang="fr-FR" sz="2800" dirty="0">
                <a:latin typeface="Segoe UI" panose="020B0502040204020203" pitchFamily="34" charset="0"/>
                <a:cs typeface="Segoe UI" panose="020B0502040204020203" pitchFamily="34" charset="0"/>
              </a:rPr>
              <a:t> d’un module.</a:t>
            </a:r>
          </a:p>
        </p:txBody>
      </p:sp>
      <p:sp>
        <p:nvSpPr>
          <p:cNvPr id="4" name="Rectangle 1"/>
          <p:cNvSpPr>
            <a:spLocks noChangeArrowheads="1"/>
          </p:cNvSpPr>
          <p:nvPr/>
        </p:nvSpPr>
        <p:spPr bwMode="auto">
          <a:xfrm>
            <a:off x="3941618" y="2407870"/>
            <a:ext cx="5293822" cy="61555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A67F5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myModule</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81B5B792-5FF1-4CAF-A51F-3CD755783803}"/>
              </a:ext>
            </a:extLst>
          </p:cNvPr>
          <p:cNvSpPr txBox="1"/>
          <p:nvPr/>
        </p:nvSpPr>
        <p:spPr>
          <a:xfrm>
            <a:off x="2910959" y="3765975"/>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un objet exporté avec un </a:t>
            </a:r>
            <a:r>
              <a:rPr lang="fr-FR" sz="2800" b="1" dirty="0">
                <a:latin typeface="Segoe UI" panose="020B0502040204020203" pitchFamily="34" charset="0"/>
                <a:cs typeface="Segoe UI" panose="020B0502040204020203" pitchFamily="34" charset="0"/>
              </a:rPr>
              <a:t>alias.</a:t>
            </a:r>
          </a:p>
        </p:txBody>
      </p:sp>
      <p:sp>
        <p:nvSpPr>
          <p:cNvPr id="5" name="Rectangle 2"/>
          <p:cNvSpPr>
            <a:spLocks noChangeArrowheads="1"/>
          </p:cNvSpPr>
          <p:nvPr/>
        </p:nvSpPr>
        <p:spPr bwMode="auto">
          <a:xfrm>
            <a:off x="1849120" y="4559872"/>
            <a:ext cx="10073270"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nameOfObjectIReallyReallyBig</a:t>
            </a:r>
            <a:r>
              <a:rPr lang="fr-FR" altLang="fr-FR" sz="2000" dirty="0">
                <a:solidFill>
                  <a:srgbClr val="333333"/>
                </a:solidFill>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shortName</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Hexagone 23">
            <a:extLst>
              <a:ext uri="{FF2B5EF4-FFF2-40B4-BE49-F238E27FC236}">
                <a16:creationId xmlns:a16="http://schemas.microsoft.com/office/drawing/2014/main" id="{E0DB6F84-849F-4E84-955A-18B753D385F5}"/>
              </a:ext>
            </a:extLst>
          </p:cNvPr>
          <p:cNvSpPr/>
          <p:nvPr/>
        </p:nvSpPr>
        <p:spPr>
          <a:xfrm>
            <a:off x="603920" y="157563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FC2318F5-F5FC-49B2-876D-07685F961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7" name="Groupe 26">
            <a:extLst>
              <a:ext uri="{FF2B5EF4-FFF2-40B4-BE49-F238E27FC236}">
                <a16:creationId xmlns:a16="http://schemas.microsoft.com/office/drawing/2014/main" id="{FA72F1DF-0F23-4BF4-9BD2-859257307379}"/>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22B57F1D-DD58-4329-B2F4-2979CA579B7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7C4A1A7D-AD9A-4941-A46F-693DCE63D25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76E28594-A67A-4263-BC08-63A9CF85345C}"/>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EF1E18B-344E-4A1E-95FC-6A5B688E9D5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06F7EAFE-7A9D-4B71-9964-57D5A9BEEB1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39F17FB7-2176-4C47-B246-AD46EBF569B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D982785-CABE-471B-888C-7E59FC06118C}"/>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4834CF5B-D914-4CE1-8828-8EBC28A0771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AFE186B-25D1-47D4-A7B2-50B8346A3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92271FB6-64D0-4980-960E-EE92B0E4268C}"/>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61548943-EA1C-4725-BDA1-144A4CE96FB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F80AF100-00EF-450B-8C56-44CFDCE5460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134B6DEA-2808-4E0D-A4D5-B017E509D01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063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1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BB77CBB-098F-460C-84CC-61A243CB4D24}"/>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C5C29B82-2684-4662-A59C-312A9CA359B2}"/>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138E0343-F231-441F-9DBF-6BDE97B6188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F169B469-E25F-4635-B629-4494EDEDFE4F}"/>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297B08B5-DD13-4CDD-BCAD-C9B08175F6C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2CB09405-535F-4114-9894-26D70792262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5" name="Hexagone 23">
            <a:extLst>
              <a:ext uri="{FF2B5EF4-FFF2-40B4-BE49-F238E27FC236}">
                <a16:creationId xmlns:a16="http://schemas.microsoft.com/office/drawing/2014/main" id="{0C2B7C35-B8B9-4B88-AC20-9FA2F5D2BCDE}"/>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Definition</a:t>
            </a:r>
            <a:r>
              <a:rPr lang="fr-FR" dirty="0">
                <a:solidFill>
                  <a:schemeClr val="tx1"/>
                </a:solidFill>
                <a:latin typeface="Segoe UI" panose="020B0502040204020203" pitchFamily="34" charset="0"/>
                <a:cs typeface="Segoe UI" panose="020B0502040204020203" pitchFamily="34" charset="0"/>
              </a:rPr>
              <a:t>)</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6029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Sucre syntaxique</a:t>
            </a:r>
            <a:r>
              <a:rPr lang="fr-FR" sz="2400" dirty="0">
                <a:latin typeface="Segoe UI" panose="020B0502040204020203" pitchFamily="34" charset="0"/>
                <a:cs typeface="Segoe UI" panose="020B0502040204020203" pitchFamily="34" charset="0"/>
              </a:rPr>
              <a:t>* plus pratique et lisible permettant de définir une classe comme en POO. Utilisation de « </a:t>
            </a:r>
            <a:r>
              <a:rPr lang="fr-FR" sz="2400" b="1" dirty="0">
                <a:latin typeface="Segoe UI" panose="020B0502040204020203" pitchFamily="34" charset="0"/>
                <a:cs typeface="Segoe UI" panose="020B0502040204020203" pitchFamily="34" charset="0"/>
              </a:rPr>
              <a:t>class</a:t>
            </a:r>
            <a:r>
              <a:rPr lang="fr-FR" sz="2400" dirty="0">
                <a:latin typeface="Segoe UI" panose="020B0502040204020203" pitchFamily="34" charset="0"/>
                <a:cs typeface="Segoe UI" panose="020B0502040204020203" pitchFamily="34" charset="0"/>
              </a:rPr>
              <a:t> ».</a:t>
            </a:r>
          </a:p>
        </p:txBody>
      </p:sp>
      <p:sp>
        <p:nvSpPr>
          <p:cNvPr id="2" name="Rectangle 1"/>
          <p:cNvSpPr/>
          <p:nvPr/>
        </p:nvSpPr>
        <p:spPr>
          <a:xfrm>
            <a:off x="892217" y="3811011"/>
            <a:ext cx="4937760" cy="3046988"/>
          </a:xfrm>
          <a:prstGeom prst="rect">
            <a:avLst/>
          </a:prstGeom>
        </p:spPr>
        <p:txBody>
          <a:bodyPr wrap="square">
            <a:spAutoFit/>
          </a:bodyPr>
          <a:lstStyle/>
          <a:p>
            <a:r>
              <a:rPr lang="fr-FR" sz="1600" dirty="0">
                <a:solidFill>
                  <a:srgbClr val="0000FF"/>
                </a:solidFill>
                <a:latin typeface="Consolas" panose="020B0609020204030204" pitchFamily="49" charset="0"/>
              </a:rPr>
              <a:t>class</a:t>
            </a:r>
            <a:r>
              <a:rPr lang="fr-FR" sz="1600" dirty="0">
                <a:solidFill>
                  <a:srgbClr val="000000"/>
                </a:solidFill>
                <a:latin typeface="Consolas" panose="020B0609020204030204" pitchFamily="49" charset="0"/>
              </a:rPr>
              <a:t> User {</a:t>
            </a:r>
          </a:p>
          <a:p>
            <a:r>
              <a:rPr lang="fr-FR" sz="1600" dirty="0" err="1">
                <a:solidFill>
                  <a:srgbClr val="0000FF"/>
                </a:solidFill>
                <a:latin typeface="Consolas" panose="020B0609020204030204" pitchFamily="49" charset="0"/>
              </a:rPr>
              <a:t>constructor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lastName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3" name="Rectangle 2"/>
          <p:cNvSpPr/>
          <p:nvPr/>
        </p:nvSpPr>
        <p:spPr>
          <a:xfrm>
            <a:off x="6218915" y="3665744"/>
            <a:ext cx="6096000" cy="2554545"/>
          </a:xfrm>
          <a:prstGeom prst="rect">
            <a:avLst/>
          </a:prstGeom>
        </p:spPr>
        <p:txBody>
          <a:bodyPr>
            <a:spAutoFit/>
          </a:bodyPr>
          <a:lstStyle/>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User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br>
              <a:rPr lang="fr-FR" sz="1600" dirty="0">
                <a:solidFill>
                  <a:srgbClr val="000000"/>
                </a:solidFill>
                <a:latin typeface="Consolas" panose="020B0609020204030204" pitchFamily="49" charset="0"/>
              </a:rPr>
            </a:br>
            <a:r>
              <a:rPr lang="fr-FR" sz="1600" dirty="0" err="1">
                <a:solidFill>
                  <a:srgbClr val="000000"/>
                </a:solidFill>
                <a:latin typeface="Consolas" panose="020B0609020204030204" pitchFamily="49" charset="0"/>
              </a:rPr>
              <a:t>User.prototype.printUser</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 '</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4" name="ZoneTexte 13">
            <a:extLst>
              <a:ext uri="{FF2B5EF4-FFF2-40B4-BE49-F238E27FC236}">
                <a16:creationId xmlns:a16="http://schemas.microsoft.com/office/drawing/2014/main" id="{BDB69250-0038-4721-96B8-6F6D0227A445}"/>
              </a:ext>
            </a:extLst>
          </p:cNvPr>
          <p:cNvSpPr txBox="1"/>
          <p:nvPr/>
        </p:nvSpPr>
        <p:spPr>
          <a:xfrm>
            <a:off x="3186986" y="2622703"/>
            <a:ext cx="9016538" cy="584775"/>
          </a:xfrm>
          <a:prstGeom prst="rect">
            <a:avLst/>
          </a:prstGeom>
          <a:noFill/>
          <a:effectLst/>
        </p:spPr>
        <p:txBody>
          <a:bodyPr wrap="square" rtlCol="0">
            <a:spAutoFit/>
          </a:bodyPr>
          <a:lstStyle/>
          <a:p>
            <a:r>
              <a:rPr lang="fr-FR" sz="1600" i="1" dirty="0">
                <a:latin typeface="Segoe UI" panose="020B0502040204020203" pitchFamily="34" charset="0"/>
                <a:cs typeface="Segoe UI" panose="020B0502040204020203" pitchFamily="34" charset="0"/>
              </a:rPr>
              <a:t>*Les sucres syntaxique sont des expressions permettant de faciliter la vie du développeur. Utilisé dans un langage de programmation.</a:t>
            </a:r>
          </a:p>
        </p:txBody>
      </p:sp>
      <p:pic>
        <p:nvPicPr>
          <p:cNvPr id="17" name="Image 16">
            <a:extLst>
              <a:ext uri="{FF2B5EF4-FFF2-40B4-BE49-F238E27FC236}">
                <a16:creationId xmlns:a16="http://schemas.microsoft.com/office/drawing/2014/main" id="{B8CD45B0-3936-491A-A59C-E9FF69772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720AE71-AADD-4017-8464-FB8102DACBEA}"/>
              </a:ext>
            </a:extLst>
          </p:cNvPr>
          <p:cNvSpPr/>
          <p:nvPr/>
        </p:nvSpPr>
        <p:spPr>
          <a:xfrm>
            <a:off x="1637052" y="3165391"/>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1262A1BA-014D-4E02-A3E4-178A5DCEF21A}"/>
              </a:ext>
            </a:extLst>
          </p:cNvPr>
          <p:cNvSpPr/>
          <p:nvPr/>
        </p:nvSpPr>
        <p:spPr>
          <a:xfrm>
            <a:off x="7627178" y="3142375"/>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40" name="Groupe 39">
            <a:extLst>
              <a:ext uri="{FF2B5EF4-FFF2-40B4-BE49-F238E27FC236}">
                <a16:creationId xmlns:a16="http://schemas.microsoft.com/office/drawing/2014/main" id="{29116BBE-B9B7-4BE1-A353-94382418EA2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52F8DBF-289E-4B0F-A1B0-8089978F5CE4}"/>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64FC7880-7E51-4B4E-88E2-CE4BB591481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47878E1-F4AC-40F1-869A-3DB9B3592E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906FC86E-A236-4A0D-B059-E77297FC8A72}"/>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498297EB-8E50-4F1C-8195-0882A1013D2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8991C33-0C9D-4A77-A7C2-4662F9FF5A9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AF04AEF-A7B5-45BA-A1C2-3A0B3543146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1435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 grpId="0"/>
      <p:bldP spid="3" grpId="0"/>
      <p:bldP spid="14" grpId="0"/>
      <p:bldP spid="4"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150007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Inheritance</a:t>
            </a:r>
            <a:r>
              <a:rPr lang="fr-FR" dirty="0">
                <a:solidFill>
                  <a:schemeClr val="tx1"/>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330FE22E-2628-4B5E-84FE-D4EFDDBABAFB}"/>
              </a:ext>
            </a:extLst>
          </p:cNvPr>
          <p:cNvSpPr/>
          <p:nvPr/>
        </p:nvSpPr>
        <p:spPr>
          <a:xfrm>
            <a:off x="737217" y="3652926"/>
            <a:ext cx="4561840" cy="2031325"/>
          </a:xfrm>
          <a:prstGeom prst="rect">
            <a:avLst/>
          </a:prstGeom>
        </p:spPr>
        <p:txBody>
          <a:bodyPr wrap="square">
            <a:spAutoFit/>
          </a:bodyPr>
          <a:lstStyle/>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Human {</a:t>
            </a:r>
          </a:p>
          <a:p>
            <a:r>
              <a:rPr lang="en-US" dirty="0">
                <a:solidFill>
                  <a:srgbClr val="0000FF"/>
                </a:solidFill>
                <a:latin typeface="Consolas" panose="020B0609020204030204" pitchFamily="49" charset="0"/>
              </a:rPr>
              <a:t>  constructor</a:t>
            </a:r>
            <a:r>
              <a:rPr lang="en-US" dirty="0">
                <a:solidFill>
                  <a:srgbClr val="000000"/>
                </a:solidFill>
                <a:latin typeface="Consolas" panose="020B0609020204030204" pitchFamily="49" charset="0"/>
              </a:rPr>
              <a:t>(age){</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.age</a:t>
            </a:r>
            <a:r>
              <a:rPr lang="en-US" dirty="0">
                <a:solidFill>
                  <a:srgbClr val="000000"/>
                </a:solidFill>
                <a:latin typeface="Consolas" panose="020B0609020204030204" pitchFamily="49" charset="0"/>
              </a:rPr>
              <a:t> = 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User </a:t>
            </a:r>
            <a:r>
              <a:rPr lang="en-US" dirty="0">
                <a:solidFill>
                  <a:srgbClr val="0000FF"/>
                </a:solidFill>
                <a:latin typeface="Consolas" panose="020B0609020204030204" pitchFamily="49" charset="0"/>
              </a:rPr>
              <a:t>extends</a:t>
            </a:r>
            <a:r>
              <a:rPr lang="en-US" dirty="0">
                <a:solidFill>
                  <a:srgbClr val="000000"/>
                </a:solidFill>
                <a:latin typeface="Consolas" panose="020B0609020204030204" pitchFamily="49" charset="0"/>
              </a:rPr>
              <a:t> Human {.....</a:t>
            </a:r>
            <a:endParaRPr lang="en-US" b="0" dirty="0">
              <a:solidFill>
                <a:srgbClr val="000000"/>
              </a:solidFill>
              <a:effectLst/>
              <a:latin typeface="Consolas" panose="020B0609020204030204" pitchFamily="49" charset="0"/>
            </a:endParaRP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760290"/>
            <a:ext cx="8739590" cy="369332"/>
          </a:xfrm>
          <a:prstGeom prst="rect">
            <a:avLst/>
          </a:prstGeom>
          <a:noFill/>
          <a:effectLst/>
        </p:spPr>
        <p:txBody>
          <a:bodyPr wrap="square" rtlCol="0">
            <a:spAutoFit/>
          </a:bodyPr>
          <a:lstStyle/>
          <a:p>
            <a:pPr marL="457200" indent="-457200">
              <a:buFont typeface="Arial" panose="020B0604020202020204" pitchFamily="34" charset="0"/>
              <a:buChar char="•"/>
            </a:pPr>
            <a:r>
              <a:rPr lang="fr-FR" dirty="0">
                <a:latin typeface="Segoe UI" panose="020B0502040204020203" pitchFamily="34" charset="0"/>
                <a:cs typeface="Segoe UI" panose="020B0502040204020203" pitchFamily="34" charset="0"/>
              </a:rPr>
              <a:t>Utilisation du sucre « </a:t>
            </a:r>
            <a:r>
              <a:rPr lang="fr-FR" b="1" dirty="0" err="1">
                <a:latin typeface="Segoe UI" panose="020B0502040204020203" pitchFamily="34" charset="0"/>
                <a:cs typeface="Segoe UI" panose="020B0502040204020203" pitchFamily="34" charset="0"/>
              </a:rPr>
              <a:t>extends</a:t>
            </a:r>
            <a:r>
              <a:rPr lang="fr-FR" dirty="0">
                <a:latin typeface="Segoe UI" panose="020B0502040204020203" pitchFamily="34" charset="0"/>
                <a:cs typeface="Segoe UI" panose="020B0502040204020203" pitchFamily="34" charset="0"/>
              </a:rPr>
              <a:t> ». </a:t>
            </a:r>
          </a:p>
        </p:txBody>
      </p:sp>
      <p:sp>
        <p:nvSpPr>
          <p:cNvPr id="18" name="ZoneTexte 17">
            <a:extLst>
              <a:ext uri="{FF2B5EF4-FFF2-40B4-BE49-F238E27FC236}">
                <a16:creationId xmlns:a16="http://schemas.microsoft.com/office/drawing/2014/main" id="{B1821439-008A-4FD0-9DC7-484D2D67C6E1}"/>
              </a:ext>
            </a:extLst>
          </p:cNvPr>
          <p:cNvSpPr txBox="1"/>
          <p:nvPr/>
        </p:nvSpPr>
        <p:spPr>
          <a:xfrm>
            <a:off x="115209"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ES6</a:t>
            </a:r>
            <a:endParaRPr lang="fr-FR" dirty="0">
              <a:solidFill>
                <a:srgbClr val="FF0000"/>
              </a:solidFill>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230A128F-CEC7-4A62-885E-048E2646D39C}"/>
              </a:ext>
            </a:extLst>
          </p:cNvPr>
          <p:cNvSpPr txBox="1"/>
          <p:nvPr/>
        </p:nvSpPr>
        <p:spPr>
          <a:xfrm>
            <a:off x="6734431"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ES5</a:t>
            </a:r>
            <a:endParaRPr lang="fr-FR" dirty="0">
              <a:solidFill>
                <a:srgbClr val="FF000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2EB9B4E-24C3-4F3B-8223-DB692EE930D5}"/>
              </a:ext>
            </a:extLst>
          </p:cNvPr>
          <p:cNvSpPr/>
          <p:nvPr/>
        </p:nvSpPr>
        <p:spPr>
          <a:xfrm>
            <a:off x="6075920" y="3596500"/>
            <a:ext cx="6096000" cy="2585323"/>
          </a:xfrm>
          <a:prstGeom prst="rect">
            <a:avLst/>
          </a:prstGeom>
        </p:spPr>
        <p:txBody>
          <a:bodyPr>
            <a:spAutoFit/>
          </a:bodyPr>
          <a:lstStyle/>
          <a:p>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var</a:t>
            </a:r>
            <a:r>
              <a:rPr lang="fr-FR" dirty="0">
                <a:solidFill>
                  <a:srgbClr val="000000"/>
                </a:solidFill>
                <a:latin typeface="Consolas" panose="020B0609020204030204" pitchFamily="49" charset="0"/>
              </a:rPr>
              <a:t> User =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Human.call</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Object.create</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Human.prototype</a:t>
            </a:r>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User.prototype.constructor</a:t>
            </a:r>
            <a:r>
              <a:rPr lang="fr-FR" dirty="0">
                <a:solidFill>
                  <a:srgbClr val="000000"/>
                </a:solidFill>
                <a:latin typeface="Consolas" panose="020B0609020204030204" pitchFamily="49" charset="0"/>
              </a:rPr>
              <a:t> = User;</a:t>
            </a:r>
            <a:endParaRPr lang="fr-FR"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9436E869-BB5D-4D69-B217-8092E1301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 name="Groupe 33">
            <a:extLst>
              <a:ext uri="{FF2B5EF4-FFF2-40B4-BE49-F238E27FC236}">
                <a16:creationId xmlns:a16="http://schemas.microsoft.com/office/drawing/2014/main" id="{8B328E8C-6A36-46BD-8915-165E6131893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C5FDB40-8F3F-41DE-BF7E-50965B48589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CDF99105-81A7-4BF9-9979-8B11B134867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32F832F-3697-4E0F-8A8E-2279608118B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CCA101CB-130F-42E6-8C8C-ECE83E75553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B2BD32D3-55BF-48C8-BAE6-2783C1D8C55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B5749A9F-E17C-4E11-AD80-5F7C38D74EA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338A611-8DA7-4327-84DA-FA8EC4B1ED4F}"/>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CA034BE5-0F6F-4576-BEF2-840690EC68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6C3530A-9B24-4079-9B1E-5DBAE7C210D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9199D24-1209-4D35-B22C-6A6375C3076F}"/>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E990DBDD-AB98-4001-A7A4-AFDD5094672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67D074-04A6-4AF5-836C-7347A12780C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A64A4E82-3816-4CBF-9D6A-8412F52CEE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446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E83F29D-861E-40CE-B674-8532430A514F}"/>
              </a:ext>
            </a:extLst>
          </p:cNvPr>
          <p:cNvSpPr txBox="1"/>
          <p:nvPr/>
        </p:nvSpPr>
        <p:spPr>
          <a:xfrm>
            <a:off x="2202730" y="0"/>
            <a:ext cx="7786540" cy="1200329"/>
          </a:xfrm>
          <a:prstGeom prst="rect">
            <a:avLst/>
          </a:prstGeom>
          <a:noFill/>
          <a:effectLst/>
        </p:spPr>
        <p:txBody>
          <a:bodyPr wrap="square" rtlCol="0">
            <a:spAutoFit/>
          </a:bodyPr>
          <a:lstStyle/>
          <a:p>
            <a:pPr algn="ctr"/>
            <a:r>
              <a:rPr lang="fr-FR" sz="7200" dirty="0">
                <a:solidFill>
                  <a:srgbClr val="70CEEF"/>
                </a:solidFill>
                <a:latin typeface="Segoe UI" panose="020B0502040204020203" pitchFamily="34" charset="0"/>
                <a:cs typeface="Segoe UI" panose="020B0502040204020203" pitchFamily="34" charset="0"/>
              </a:rPr>
              <a:t>SOMMAIRE</a:t>
            </a:r>
          </a:p>
        </p:txBody>
      </p:sp>
      <p:grpSp>
        <p:nvGrpSpPr>
          <p:cNvPr id="3" name="Groupe 2"/>
          <p:cNvGrpSpPr/>
          <p:nvPr/>
        </p:nvGrpSpPr>
        <p:grpSpPr>
          <a:xfrm>
            <a:off x="3058160" y="1955800"/>
            <a:ext cx="6116320" cy="1219200"/>
            <a:chOff x="3058160" y="1955800"/>
            <a:chExt cx="6116320" cy="1219200"/>
          </a:xfrm>
        </p:grpSpPr>
        <p:sp>
          <p:nvSpPr>
            <p:cNvPr id="14" name="Hexagone 13">
              <a:extLst>
                <a:ext uri="{FF2B5EF4-FFF2-40B4-BE49-F238E27FC236}">
                  <a16:creationId xmlns:a16="http://schemas.microsoft.com/office/drawing/2014/main" id="{EBCADDA6-3AAD-46A3-9EDA-5CE200EB8E01}"/>
                </a:ext>
              </a:extLst>
            </p:cNvPr>
            <p:cNvSpPr/>
            <p:nvPr/>
          </p:nvSpPr>
          <p:spPr>
            <a:xfrm>
              <a:off x="3058160" y="1955800"/>
              <a:ext cx="1259840" cy="1219200"/>
            </a:xfrm>
            <a:prstGeom prst="hexagon">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4803757A-7FD5-489E-A5B5-7749D2725B86}"/>
                </a:ext>
              </a:extLst>
            </p:cNvPr>
            <p:cNvSpPr txBox="1"/>
            <p:nvPr/>
          </p:nvSpPr>
          <p:spPr>
            <a:xfrm>
              <a:off x="4582160" y="210312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ECMA Script 6</a:t>
              </a:r>
            </a:p>
          </p:txBody>
        </p:sp>
      </p:grpSp>
      <p:grpSp>
        <p:nvGrpSpPr>
          <p:cNvPr id="4" name="Groupe 3"/>
          <p:cNvGrpSpPr/>
          <p:nvPr/>
        </p:nvGrpSpPr>
        <p:grpSpPr>
          <a:xfrm>
            <a:off x="3058160" y="5172284"/>
            <a:ext cx="6116320" cy="1219200"/>
            <a:chOff x="3058160" y="3647440"/>
            <a:chExt cx="6116320" cy="1219200"/>
          </a:xfrm>
        </p:grpSpPr>
        <p:sp>
          <p:nvSpPr>
            <p:cNvPr id="17" name="Hexagone 16">
              <a:extLst>
                <a:ext uri="{FF2B5EF4-FFF2-40B4-BE49-F238E27FC236}">
                  <a16:creationId xmlns:a16="http://schemas.microsoft.com/office/drawing/2014/main" id="{7E3B447F-02CD-4686-B623-84E3A5C500B3}"/>
                </a:ext>
              </a:extLst>
            </p:cNvPr>
            <p:cNvSpPr/>
            <p:nvPr/>
          </p:nvSpPr>
          <p:spPr>
            <a:xfrm>
              <a:off x="3058160" y="3647440"/>
              <a:ext cx="1259840" cy="1219200"/>
            </a:xfrm>
            <a:prstGeom prst="hexagon">
              <a:avLst/>
            </a:prstGeom>
            <a:blipFill>
              <a:blip r:embed="rId3"/>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B89379A-5353-4A02-9F5E-811141DD7642}"/>
                </a:ext>
              </a:extLst>
            </p:cNvPr>
            <p:cNvSpPr txBox="1"/>
            <p:nvPr/>
          </p:nvSpPr>
          <p:spPr>
            <a:xfrm>
              <a:off x="4582160" y="3908643"/>
              <a:ext cx="4592320" cy="830997"/>
            </a:xfrm>
            <a:prstGeom prst="rect">
              <a:avLst/>
            </a:prstGeom>
            <a:noFill/>
            <a:effectLst/>
          </p:spPr>
          <p:txBody>
            <a:bodyPr wrap="square" rtlCol="0">
              <a:spAutoFit/>
            </a:bodyPr>
            <a:lstStyle/>
            <a:p>
              <a:pPr algn="ctr"/>
              <a:r>
                <a:rPr lang="fr-FR" sz="4800" b="1" dirty="0" err="1">
                  <a:latin typeface="Segoe UI" panose="020B0502040204020203" pitchFamily="34" charset="0"/>
                  <a:cs typeface="Segoe UI" panose="020B0502040204020203" pitchFamily="34" charset="0"/>
                </a:rPr>
                <a:t>React</a:t>
              </a:r>
              <a:endParaRPr lang="fr-FR" sz="4800" b="1" dirty="0">
                <a:latin typeface="Segoe UI" panose="020B0502040204020203" pitchFamily="34" charset="0"/>
                <a:cs typeface="Segoe UI" panose="020B0502040204020203" pitchFamily="34" charset="0"/>
              </a:endParaRPr>
            </a:p>
          </p:txBody>
        </p:sp>
      </p:grpSp>
      <p:sp>
        <p:nvSpPr>
          <p:cNvPr id="19" name="Hexagone 23">
            <a:extLst>
              <a:ext uri="{FF2B5EF4-FFF2-40B4-BE49-F238E27FC236}">
                <a16:creationId xmlns:a16="http://schemas.microsoft.com/office/drawing/2014/main" id="{E4B088EA-F648-4E4F-91D0-2C67F1D3BC35}"/>
              </a:ext>
            </a:extLst>
          </p:cNvPr>
          <p:cNvSpPr/>
          <p:nvPr/>
        </p:nvSpPr>
        <p:spPr>
          <a:xfrm>
            <a:off x="0" y="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Hexagone 23">
            <a:extLst>
              <a:ext uri="{FF2B5EF4-FFF2-40B4-BE49-F238E27FC236}">
                <a16:creationId xmlns:a16="http://schemas.microsoft.com/office/drawing/2014/main" id="{A17F00CC-9DBE-4A4C-9AFF-E4A6063901DB}"/>
              </a:ext>
            </a:extLst>
          </p:cNvPr>
          <p:cNvSpPr/>
          <p:nvPr/>
        </p:nvSpPr>
        <p:spPr>
          <a:xfrm>
            <a:off x="912284" y="139700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3">
            <a:extLst>
              <a:ext uri="{FF2B5EF4-FFF2-40B4-BE49-F238E27FC236}">
                <a16:creationId xmlns:a16="http://schemas.microsoft.com/office/drawing/2014/main" id="{D09D4747-1DBE-4A6A-8FD5-6E7EA43BA2CE}"/>
              </a:ext>
            </a:extLst>
          </p:cNvPr>
          <p:cNvSpPr/>
          <p:nvPr/>
        </p:nvSpPr>
        <p:spPr>
          <a:xfrm>
            <a:off x="132080" y="2844014"/>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Hexagone 23">
            <a:extLst>
              <a:ext uri="{FF2B5EF4-FFF2-40B4-BE49-F238E27FC236}">
                <a16:creationId xmlns:a16="http://schemas.microsoft.com/office/drawing/2014/main" id="{A36A31CD-DE95-418F-988E-E68F22516410}"/>
              </a:ext>
            </a:extLst>
          </p:cNvPr>
          <p:cNvSpPr/>
          <p:nvPr/>
        </p:nvSpPr>
        <p:spPr>
          <a:xfrm>
            <a:off x="912284" y="4298663"/>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0F4F00AD-A152-4FA1-BAB4-48B77B0B37DE}"/>
              </a:ext>
            </a:extLst>
          </p:cNvPr>
          <p:cNvSpPr/>
          <p:nvPr/>
        </p:nvSpPr>
        <p:spPr>
          <a:xfrm>
            <a:off x="-1" y="5688028"/>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678BFCFF-7B5F-4267-B377-A6FAF0A46FC8}"/>
              </a:ext>
            </a:extLst>
          </p:cNvPr>
          <p:cNvGrpSpPr/>
          <p:nvPr/>
        </p:nvGrpSpPr>
        <p:grpSpPr>
          <a:xfrm>
            <a:off x="3058160" y="3564042"/>
            <a:ext cx="6116320" cy="1219200"/>
            <a:chOff x="3058160" y="3387970"/>
            <a:chExt cx="6116320" cy="1219200"/>
          </a:xfrm>
        </p:grpSpPr>
        <p:sp>
          <p:nvSpPr>
            <p:cNvPr id="16" name="Hexagone 15">
              <a:extLst>
                <a:ext uri="{FF2B5EF4-FFF2-40B4-BE49-F238E27FC236}">
                  <a16:creationId xmlns:a16="http://schemas.microsoft.com/office/drawing/2014/main" id="{6E62273D-8926-4F02-9065-3401E5D1CEAC}"/>
                </a:ext>
              </a:extLst>
            </p:cNvPr>
            <p:cNvSpPr/>
            <p:nvPr/>
          </p:nvSpPr>
          <p:spPr>
            <a:xfrm>
              <a:off x="3058160" y="3387970"/>
              <a:ext cx="1259840" cy="121920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9C2AEF5B-85B5-41A0-A49F-B22DADDDF0D0}"/>
                </a:ext>
              </a:extLst>
            </p:cNvPr>
            <p:cNvSpPr txBox="1"/>
            <p:nvPr/>
          </p:nvSpPr>
          <p:spPr>
            <a:xfrm>
              <a:off x="4582160" y="353529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Type Script</a:t>
              </a:r>
            </a:p>
          </p:txBody>
        </p:sp>
      </p:grpSp>
    </p:spTree>
    <p:extLst>
      <p:ext uri="{BB962C8B-B14F-4D97-AF65-F5344CB8AC3E}">
        <p14:creationId xmlns:p14="http://schemas.microsoft.com/office/powerpoint/2010/main" val="307417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6828F283-0A84-4453-974E-1FFF5D4352F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D68AFFFC-09D8-4D99-BAE9-F491B2340C81}"/>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EE3A5C9-576F-4F3A-BF80-65D411C0ADF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DAB46CDA-CC3C-45F2-91A6-553C4DFDF5D1}"/>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698D021-B90D-4A67-ADCE-68736C4B4BC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776FB1A2-F127-4C4A-B3A8-2697B9C7477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2073658"/>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Objet permettant la gestion des traitements asynchrones.</a:t>
            </a:r>
          </a:p>
        </p:txBody>
      </p:sp>
      <p:sp>
        <p:nvSpPr>
          <p:cNvPr id="20" name="ZoneTexte 19">
            <a:extLst>
              <a:ext uri="{FF2B5EF4-FFF2-40B4-BE49-F238E27FC236}">
                <a16:creationId xmlns:a16="http://schemas.microsoft.com/office/drawing/2014/main" id="{DAB97E3A-5959-4762-9BFF-F48C2EAA0F4A}"/>
              </a:ext>
            </a:extLst>
          </p:cNvPr>
          <p:cNvSpPr txBox="1"/>
          <p:nvPr/>
        </p:nvSpPr>
        <p:spPr>
          <a:xfrm>
            <a:off x="2910959" y="2652517"/>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 promesse », représente une valeur qui peut être disponible, maintenant, dans le futur, voir jamais.</a:t>
            </a:r>
          </a:p>
        </p:txBody>
      </p:sp>
      <p:sp>
        <p:nvSpPr>
          <p:cNvPr id="21" name="ZoneTexte 20">
            <a:extLst>
              <a:ext uri="{FF2B5EF4-FFF2-40B4-BE49-F238E27FC236}">
                <a16:creationId xmlns:a16="http://schemas.microsoft.com/office/drawing/2014/main" id="{8DB76F55-07AD-44D9-AA03-15D70FE50A85}"/>
              </a:ext>
            </a:extLst>
          </p:cNvPr>
          <p:cNvSpPr txBox="1"/>
          <p:nvPr/>
        </p:nvSpPr>
        <p:spPr>
          <a:xfrm>
            <a:off x="2910959" y="345044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l’objet </a:t>
            </a:r>
            <a:r>
              <a:rPr lang="fr-FR" sz="2400" b="1" dirty="0">
                <a:latin typeface="Segoe UI" panose="020B0502040204020203" pitchFamily="34" charset="0"/>
                <a:cs typeface="Segoe UI" panose="020B0502040204020203" pitchFamily="34" charset="0"/>
              </a:rPr>
              <a:t>Promise</a:t>
            </a:r>
          </a:p>
        </p:txBody>
      </p:sp>
      <p:sp>
        <p:nvSpPr>
          <p:cNvPr id="14" name="Rectangle 13">
            <a:extLst>
              <a:ext uri="{FF2B5EF4-FFF2-40B4-BE49-F238E27FC236}">
                <a16:creationId xmlns:a16="http://schemas.microsoft.com/office/drawing/2014/main" id="{EAB0838A-A8D4-4E25-A68A-3193A87F2C58}"/>
              </a:ext>
            </a:extLst>
          </p:cNvPr>
          <p:cNvSpPr/>
          <p:nvPr/>
        </p:nvSpPr>
        <p:spPr>
          <a:xfrm>
            <a:off x="4005996" y="3995678"/>
            <a:ext cx="7426228" cy="2862322"/>
          </a:xfrm>
          <a:prstGeom prst="rect">
            <a:avLst/>
          </a:prstGeom>
        </p:spPr>
        <p:txBody>
          <a:bodyPr wrap="square" anchor="t">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a:t>
            </a:r>
            <a:r>
              <a:rPr lang="fr-FR" sz="2000" b="1" dirty="0">
                <a:solidFill>
                  <a:srgbClr val="000000"/>
                </a:solidFill>
                <a:latin typeface="Consolas" panose="020B0609020204030204" pitchFamily="49" charset="0"/>
              </a:rPr>
              <a:t>Promise</a:t>
            </a:r>
            <a:r>
              <a:rPr lang="fr-FR" sz="2000"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//Si la promesse réussi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br>
              <a:rPr lang="fr-FR" sz="2000" dirty="0">
                <a:solidFill>
                  <a:srgbClr val="000000"/>
                </a:solidFill>
                <a:latin typeface="Consolas" panose="020B0609020204030204" pitchFamily="49" charset="0"/>
              </a:rPr>
            </a:br>
            <a:r>
              <a:rPr lang="fr-FR" sz="2000" dirty="0">
                <a:solidFill>
                  <a:srgbClr val="008000"/>
                </a:solidFill>
                <a:latin typeface="Consolas" panose="020B0609020204030204" pitchFamily="49" charset="0"/>
              </a:rPr>
              <a:t>//Si la promesse est rejetée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ECA7BC06-FD25-409C-8A45-9FD5FB49F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Hexagone 23">
            <a:extLst>
              <a:ext uri="{FF2B5EF4-FFF2-40B4-BE49-F238E27FC236}">
                <a16:creationId xmlns:a16="http://schemas.microsoft.com/office/drawing/2014/main" id="{48B11319-3671-4E80-A5C4-2E00982D0109}"/>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p:txBody>
      </p:sp>
      <p:grpSp>
        <p:nvGrpSpPr>
          <p:cNvPr id="47" name="Groupe 46">
            <a:extLst>
              <a:ext uri="{FF2B5EF4-FFF2-40B4-BE49-F238E27FC236}">
                <a16:creationId xmlns:a16="http://schemas.microsoft.com/office/drawing/2014/main" id="{A1F514E8-B6A6-4351-84F1-3CB46984DB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46B8BA33-2779-40E0-9A10-6873B1EF0BFF}"/>
                </a:ext>
              </a:extLst>
            </p:cNvPr>
            <p:cNvGrpSpPr/>
            <p:nvPr/>
          </p:nvGrpSpPr>
          <p:grpSpPr>
            <a:xfrm>
              <a:off x="6391009" y="4158446"/>
              <a:ext cx="670561" cy="1463040"/>
              <a:chOff x="5313680" y="4185920"/>
              <a:chExt cx="670560" cy="1463040"/>
            </a:xfrm>
            <a:grpFill/>
          </p:grpSpPr>
          <p:sp>
            <p:nvSpPr>
              <p:cNvPr id="53" name="Bande diagonale 52">
                <a:extLst>
                  <a:ext uri="{FF2B5EF4-FFF2-40B4-BE49-F238E27FC236}">
                    <a16:creationId xmlns:a16="http://schemas.microsoft.com/office/drawing/2014/main" id="{19E55C27-7597-4627-B419-0A8849910A7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6A05082E-55C3-4E12-89FB-64FABA2635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6B3E0505-E6D5-43A7-9D2E-4B765025E36F}"/>
                </a:ext>
              </a:extLst>
            </p:cNvPr>
            <p:cNvGrpSpPr/>
            <p:nvPr/>
          </p:nvGrpSpPr>
          <p:grpSpPr>
            <a:xfrm rot="10800000">
              <a:off x="4211850" y="4177849"/>
              <a:ext cx="670561" cy="1463040"/>
              <a:chOff x="5313680" y="4185920"/>
              <a:chExt cx="670560" cy="1463040"/>
            </a:xfrm>
            <a:grpFill/>
          </p:grpSpPr>
          <p:sp>
            <p:nvSpPr>
              <p:cNvPr id="51" name="Bande diagonale 50">
                <a:extLst>
                  <a:ext uri="{FF2B5EF4-FFF2-40B4-BE49-F238E27FC236}">
                    <a16:creationId xmlns:a16="http://schemas.microsoft.com/office/drawing/2014/main" id="{98949C34-CA85-4616-B0C7-DC77174BA6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393D4EC-DD85-4636-B36E-5BE0D17C0EA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93A9C967-D107-4C42-9833-2CACB1DFF54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046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14"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C9920AC3-EC6C-44BA-A34B-A9257C7130AC}"/>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07FB95E6-8BE5-463B-96E7-F559CB7A255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9A4167F2-116F-44C9-942C-B5E09212948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DA06063-D406-4246-AAB8-B4DF0B2F6EB5}"/>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3F7EB0A2-15E0-4149-BFAB-2B41DAF2AA4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4304352-C0E8-4E50-A184-17C09740F01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Hexagone 23">
            <a:extLst>
              <a:ext uri="{FF2B5EF4-FFF2-40B4-BE49-F238E27FC236}">
                <a16:creationId xmlns:a16="http://schemas.microsoft.com/office/drawing/2014/main" id="{7982271F-07B9-436B-85E4-D8ED2EC20D5D}"/>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Return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69840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fonction peut retourner une promesse. C’est même une très bonne pratique</a:t>
            </a:r>
          </a:p>
        </p:txBody>
      </p:sp>
      <p:sp>
        <p:nvSpPr>
          <p:cNvPr id="15" name="ZoneTexte 14">
            <a:extLst>
              <a:ext uri="{FF2B5EF4-FFF2-40B4-BE49-F238E27FC236}">
                <a16:creationId xmlns:a16="http://schemas.microsoft.com/office/drawing/2014/main" id="{F7AF7F69-EEE4-48C6-9754-AC8C52E05EC6}"/>
              </a:ext>
            </a:extLst>
          </p:cNvPr>
          <p:cNvSpPr txBox="1"/>
          <p:nvPr/>
        </p:nvSpPr>
        <p:spPr>
          <a:xfrm>
            <a:off x="2904239" y="2754255"/>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a:t>
            </a:r>
            <a:r>
              <a:rPr lang="fr-FR" sz="2400" b="1" dirty="0" err="1">
                <a:latin typeface="Segoe UI" panose="020B0502040204020203" pitchFamily="34" charset="0"/>
                <a:cs typeface="Segoe UI" panose="020B0502040204020203" pitchFamily="34" charset="0"/>
              </a:rPr>
              <a:t>then</a:t>
            </a:r>
            <a:r>
              <a:rPr lang="fr-FR" sz="2400" b="1" dirty="0">
                <a:latin typeface="Segoe UI" panose="020B0502040204020203" pitchFamily="34" charset="0"/>
                <a:cs typeface="Segoe UI" panose="020B0502040204020203" pitchFamily="34" charset="0"/>
              </a:rPr>
              <a:t>()</a:t>
            </a:r>
            <a:r>
              <a:rPr lang="fr-FR" sz="2400" dirty="0">
                <a:latin typeface="Segoe UI" panose="020B0502040204020203" pitchFamily="34" charset="0"/>
                <a:cs typeface="Segoe UI" panose="020B0502040204020203" pitchFamily="34" charset="0"/>
              </a:rPr>
              <a:t> en cas de réussite et </a:t>
            </a:r>
            <a:r>
              <a:rPr lang="fr-FR" sz="2400" b="1" dirty="0">
                <a:latin typeface="Segoe UI" panose="020B0502040204020203" pitchFamily="34" charset="0"/>
                <a:cs typeface="Segoe UI" panose="020B0502040204020203" pitchFamily="34" charset="0"/>
              </a:rPr>
              <a:t>catch()</a:t>
            </a:r>
            <a:r>
              <a:rPr lang="fr-FR" sz="2400" dirty="0">
                <a:latin typeface="Segoe UI" panose="020B0502040204020203" pitchFamily="34" charset="0"/>
                <a:cs typeface="Segoe UI" panose="020B0502040204020203" pitchFamily="34" charset="0"/>
              </a:rPr>
              <a:t> en cas d’échec </a:t>
            </a:r>
          </a:p>
        </p:txBody>
      </p:sp>
      <p:sp>
        <p:nvSpPr>
          <p:cNvPr id="2" name="Rectangle 1">
            <a:extLst>
              <a:ext uri="{FF2B5EF4-FFF2-40B4-BE49-F238E27FC236}">
                <a16:creationId xmlns:a16="http://schemas.microsoft.com/office/drawing/2014/main" id="{E4D7B401-DE65-4E31-AE81-DF7B385BF03D}"/>
              </a:ext>
            </a:extLst>
          </p:cNvPr>
          <p:cNvSpPr/>
          <p:nvPr/>
        </p:nvSpPr>
        <p:spPr>
          <a:xfrm>
            <a:off x="3630337" y="3323006"/>
            <a:ext cx="6096000" cy="3477875"/>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myFirstPromiseReturnFunction</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Promise((</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 </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 ou </a:t>
            </a:r>
            <a:r>
              <a:rPr lang="fr-FR" sz="2000" dirty="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 .... </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myFirstPromiseReturnFunction.then</a:t>
            </a:r>
            <a:r>
              <a:rPr lang="fr-FR" sz="2000" dirty="0">
                <a:solidFill>
                  <a:srgbClr val="000000"/>
                </a:solidFill>
                <a:latin typeface="Consolas" panose="020B0609020204030204" pitchFamily="49" charset="0"/>
              </a:rPr>
              <a:t>((value)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}).catch(()</a:t>
            </a:r>
            <a:r>
              <a:rPr lang="fr-FR" sz="2000" dirty="0">
                <a:solidFill>
                  <a:srgbClr val="0000FF"/>
                </a:solidFill>
                <a:latin typeface="Consolas" panose="020B0609020204030204" pitchFamily="49" charset="0"/>
              </a:rPr>
              <a:t>=&gt;</a:t>
            </a:r>
            <a:r>
              <a:rPr lang="fr-FR" sz="2000" dirty="0">
                <a:solidFill>
                  <a:srgbClr val="A31515"/>
                </a:solidFill>
                <a:latin typeface="Consolas" panose="020B0609020204030204" pitchFamily="49" charset="0"/>
              </a:rPr>
              <a:t>"Promesse rompue"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4" name="Image 13">
            <a:extLst>
              <a:ext uri="{FF2B5EF4-FFF2-40B4-BE49-F238E27FC236}">
                <a16:creationId xmlns:a16="http://schemas.microsoft.com/office/drawing/2014/main" id="{6687E731-90CA-4E27-95E2-F01AD571A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Groupe 37">
            <a:extLst>
              <a:ext uri="{FF2B5EF4-FFF2-40B4-BE49-F238E27FC236}">
                <a16:creationId xmlns:a16="http://schemas.microsoft.com/office/drawing/2014/main" id="{FBD22384-9E97-4D88-821E-01F4E57A7B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4D2984CD-CE95-4C86-85F0-3DBFC1EADA57}"/>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BE739169-229F-412B-869D-0C7D2EA5227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B65465E-21FB-40CC-B6C2-5299D9D074B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9ACB330-076D-4ACA-929F-295630332C03}"/>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2C83FB-7A4B-41CE-9E93-FFED0895938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C6123E9B-D7CE-4309-B9F4-3E5B72A4B3BC}"/>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449601AA-91AA-4399-83A7-56F71AD26D4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368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5"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e 23">
            <a:extLst>
              <a:ext uri="{FF2B5EF4-FFF2-40B4-BE49-F238E27FC236}">
                <a16:creationId xmlns:a16="http://schemas.microsoft.com/office/drawing/2014/main" id="{7982271F-07B9-436B-85E4-D8ED2EC20D5D}"/>
              </a:ext>
            </a:extLst>
          </p:cNvPr>
          <p:cNvSpPr/>
          <p:nvPr/>
        </p:nvSpPr>
        <p:spPr>
          <a:xfrm>
            <a:off x="603920" y="1804078"/>
            <a:ext cx="1694112" cy="1771009"/>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Combinaison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4" name="ZoneTexte 13">
            <a:extLst>
              <a:ext uri="{FF2B5EF4-FFF2-40B4-BE49-F238E27FC236}">
                <a16:creationId xmlns:a16="http://schemas.microsoft.com/office/drawing/2014/main" id="{CFC8F21A-4FB3-4784-A47B-DE930FF989C9}"/>
              </a:ext>
            </a:extLst>
          </p:cNvPr>
          <p:cNvSpPr txBox="1"/>
          <p:nvPr/>
        </p:nvSpPr>
        <p:spPr>
          <a:xfrm>
            <a:off x="2910959" y="1760290"/>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Possibilité de combiner plusieurs promesses.</a:t>
            </a:r>
          </a:p>
        </p:txBody>
      </p:sp>
      <p:sp>
        <p:nvSpPr>
          <p:cNvPr id="18" name="ZoneTexte 17">
            <a:extLst>
              <a:ext uri="{FF2B5EF4-FFF2-40B4-BE49-F238E27FC236}">
                <a16:creationId xmlns:a16="http://schemas.microsoft.com/office/drawing/2014/main" id="{88D350B3-39C2-4C2A-ABE6-CB8114E0C75F}"/>
              </a:ext>
            </a:extLst>
          </p:cNvPr>
          <p:cNvSpPr txBox="1"/>
          <p:nvPr/>
        </p:nvSpPr>
        <p:spPr>
          <a:xfrm>
            <a:off x="2910959" y="2504917"/>
            <a:ext cx="8739590" cy="369332"/>
          </a:xfrm>
          <a:prstGeom prst="rect">
            <a:avLst/>
          </a:prstGeom>
          <a:noFill/>
          <a:effectLst/>
        </p:spPr>
        <p:txBody>
          <a:bodyPr wrap="square" rtlCol="0">
            <a:spAutoFit/>
          </a:bodyPr>
          <a:lstStyle/>
          <a:p>
            <a:pPr marL="457200" indent="-457200">
              <a:buFont typeface="Arial" panose="020B0604020202020204" pitchFamily="34" charset="0"/>
              <a:buChar char="•"/>
            </a:pPr>
            <a:endParaRPr lang="fr-FR" dirty="0">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0ACFD1F0-8272-45C9-90A2-609C41ACEB4A}"/>
              </a:ext>
            </a:extLst>
          </p:cNvPr>
          <p:cNvSpPr txBox="1"/>
          <p:nvPr/>
        </p:nvSpPr>
        <p:spPr>
          <a:xfrm>
            <a:off x="2910959" y="2484784"/>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Il est possible d’attendre la fin de tous les traitements avant d’en exécuter un nouveau. </a:t>
            </a:r>
          </a:p>
        </p:txBody>
      </p:sp>
      <p:sp>
        <p:nvSpPr>
          <p:cNvPr id="3" name="Rectangle 2">
            <a:extLst>
              <a:ext uri="{FF2B5EF4-FFF2-40B4-BE49-F238E27FC236}">
                <a16:creationId xmlns:a16="http://schemas.microsoft.com/office/drawing/2014/main" id="{9F222187-5BC6-43B5-9D09-D7718E9D2234}"/>
              </a:ext>
            </a:extLst>
          </p:cNvPr>
          <p:cNvSpPr/>
          <p:nvPr/>
        </p:nvSpPr>
        <p:spPr>
          <a:xfrm>
            <a:off x="246112" y="4145639"/>
            <a:ext cx="6096000" cy="1754326"/>
          </a:xfrm>
          <a:prstGeom prst="rect">
            <a:avLst/>
          </a:prstGeom>
        </p:spPr>
        <p:txBody>
          <a:bodyPr>
            <a:spAutoFit/>
          </a:bodyPr>
          <a:lstStyle/>
          <a:p>
            <a:r>
              <a:rPr lang="fr-FR" dirty="0" err="1">
                <a:solidFill>
                  <a:srgbClr val="3377BB"/>
                </a:solidFill>
                <a:latin typeface="TypoPRO DejaVu Sans Mono"/>
              </a:rPr>
              <a:t>function</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onData</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onError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999999"/>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 = (</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return</a:t>
            </a:r>
            <a:r>
              <a:rPr lang="fr-FR" dirty="0">
                <a:solidFill>
                  <a:srgbClr val="000000"/>
                </a:solidFill>
                <a:latin typeface="TypoPRO DejaVu Sans Mono"/>
              </a:rPr>
              <a:t> </a:t>
            </a:r>
            <a:r>
              <a:rPr lang="fr-FR" dirty="0">
                <a:solidFill>
                  <a:srgbClr val="3377BB"/>
                </a:solidFill>
                <a:latin typeface="TypoPRO DejaVu Sans Mono"/>
              </a:rPr>
              <a:t>new</a:t>
            </a:r>
            <a:r>
              <a:rPr lang="fr-FR" dirty="0">
                <a:solidFill>
                  <a:srgbClr val="000000"/>
                </a:solidFill>
                <a:latin typeface="TypoPRO DejaVu Sans Mono"/>
              </a:rPr>
              <a:t> Promise</a:t>
            </a:r>
            <a:r>
              <a:rPr lang="fr-FR" dirty="0">
                <a:solidFill>
                  <a:srgbClr val="3377BB"/>
                </a:solidFill>
                <a:latin typeface="TypoPRO DejaVu Sans Mono"/>
              </a:rPr>
              <a:t>((</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a:t>
            </a:r>
            <a:endParaRPr lang="fr-FR" dirty="0"/>
          </a:p>
        </p:txBody>
      </p:sp>
      <p:sp>
        <p:nvSpPr>
          <p:cNvPr id="4" name="Rectangle 3">
            <a:extLst>
              <a:ext uri="{FF2B5EF4-FFF2-40B4-BE49-F238E27FC236}">
                <a16:creationId xmlns:a16="http://schemas.microsoft.com/office/drawing/2014/main" id="{BE246BF0-7256-4C1C-A1FD-CBB60274D963}"/>
              </a:ext>
            </a:extLst>
          </p:cNvPr>
          <p:cNvSpPr/>
          <p:nvPr/>
        </p:nvSpPr>
        <p:spPr>
          <a:xfrm>
            <a:off x="5974080" y="3815408"/>
            <a:ext cx="6096000" cy="2308324"/>
          </a:xfrm>
          <a:prstGeom prst="rect">
            <a:avLst/>
          </a:prstGeom>
        </p:spPr>
        <p:txBody>
          <a:bodyPr>
            <a:spAutoFit/>
          </a:bodyPr>
          <a:lstStyle/>
          <a:p>
            <a:r>
              <a:rPr lang="fr-FR" dirty="0" err="1">
                <a:solidFill>
                  <a:srgbClr val="000000"/>
                </a:solidFill>
                <a:latin typeface="TypoPRO DejaVu Sans Mono"/>
              </a:rPr>
              <a:t>Promise</a:t>
            </a:r>
            <a:r>
              <a:rPr lang="fr-FR" b="1" dirty="0" err="1">
                <a:solidFill>
                  <a:srgbClr val="3377BB"/>
                </a:solidFill>
                <a:latin typeface="TypoPRO DejaVu Sans Mono"/>
              </a:rPr>
              <a:t>.</a:t>
            </a:r>
            <a:r>
              <a:rPr lang="fr-FR" b="1" dirty="0" err="1">
                <a:solidFill>
                  <a:srgbClr val="000000"/>
                </a:solidFill>
                <a:latin typeface="TypoPRO DejaVu Sans Mono"/>
              </a:rPr>
              <a:t>all</a:t>
            </a:r>
            <a:r>
              <a:rPr lang="fr-FR" dirty="0">
                <a:solidFill>
                  <a:srgbClr val="3377BB"/>
                </a:solidFill>
                <a:latin typeface="TypoPRO DejaVu Sans Mono"/>
              </a:rPr>
              <a:t>(</a:t>
            </a:r>
          </a:p>
          <a:p>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"http://backend/foo</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"http://backend/bar</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"http://backend/baz</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p>
          <a:p>
            <a:r>
              <a:rPr lang="fr-FR" dirty="0">
                <a:solidFill>
                  <a:srgbClr val="3377BB"/>
                </a:solidFill>
                <a:latin typeface="TypoPRO DejaVu Sans Mono"/>
              </a:rPr>
              <a:t>.</a:t>
            </a:r>
            <a:r>
              <a:rPr lang="fr-FR" dirty="0" err="1">
                <a:solidFill>
                  <a:srgbClr val="000000"/>
                </a:solidFill>
                <a:latin typeface="TypoPRO DejaVu Sans Mono"/>
              </a:rPr>
              <a:t>then</a:t>
            </a:r>
            <a:r>
              <a:rPr lang="fr-FR" dirty="0">
                <a:solidFill>
                  <a:srgbClr val="3377BB"/>
                </a:solidFill>
                <a:latin typeface="TypoPRO DejaVu Sans Mono"/>
              </a:rPr>
              <a:t>((</a:t>
            </a:r>
            <a:r>
              <a:rPr lang="fr-FR" dirty="0">
                <a:solidFill>
                  <a:srgbClr val="000000"/>
                </a:solidFill>
                <a:latin typeface="TypoPRO DejaVu Sans Mono"/>
              </a:rPr>
              <a:t>data</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foo</a:t>
            </a:r>
            <a:r>
              <a:rPr lang="fr-FR" dirty="0">
                <a:solidFill>
                  <a:srgbClr val="3377BB"/>
                </a:solidFill>
                <a:latin typeface="TypoPRO DejaVu Sans Mono"/>
              </a:rPr>
              <a:t>,</a:t>
            </a:r>
            <a:r>
              <a:rPr lang="fr-FR" dirty="0">
                <a:solidFill>
                  <a:srgbClr val="000000"/>
                </a:solidFill>
                <a:latin typeface="TypoPRO DejaVu Sans Mono"/>
              </a:rPr>
              <a:t> bar</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baz</a:t>
            </a:r>
            <a:r>
              <a:rPr lang="fr-FR" dirty="0">
                <a:solidFill>
                  <a:srgbClr val="000000"/>
                </a:solidFill>
                <a:latin typeface="TypoPRO DejaVu Sans Mono"/>
              </a:rPr>
              <a:t> </a:t>
            </a:r>
            <a:r>
              <a:rPr lang="fr-FR" dirty="0">
                <a:solidFill>
                  <a:srgbClr val="3377BB"/>
                </a:solidFill>
                <a:latin typeface="TypoPRO DejaVu Sans Mono"/>
              </a:rPr>
              <a:t>] = </a:t>
            </a:r>
            <a:r>
              <a:rPr lang="fr-FR" dirty="0">
                <a:solidFill>
                  <a:srgbClr val="000000"/>
                </a:solidFill>
                <a:latin typeface="TypoPRO DejaVu Sans Mono"/>
              </a:rPr>
              <a:t>data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success</a:t>
            </a:r>
            <a:r>
              <a:rPr lang="fr-FR" dirty="0">
                <a:solidFill>
                  <a:srgbClr val="AA7733"/>
                </a:solidFill>
                <a:latin typeface="TypoPRO DejaVu Sans Mono"/>
              </a:rPr>
              <a:t>: </a:t>
            </a:r>
            <a:r>
              <a:rPr lang="fr-FR" dirty="0" err="1">
                <a:solidFill>
                  <a:srgbClr val="AA7733"/>
                </a:solidFill>
                <a:latin typeface="TypoPRO DejaVu Sans Mono"/>
              </a:rPr>
              <a:t>foo</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foo</a:t>
            </a:r>
            <a:r>
              <a:rPr lang="fr-FR" dirty="0">
                <a:solidFill>
                  <a:srgbClr val="3377BB"/>
                </a:solidFill>
                <a:latin typeface="TypoPRO DejaVu Sans Mono"/>
              </a:rPr>
              <a:t>}</a:t>
            </a:r>
            <a:r>
              <a:rPr lang="fr-FR" dirty="0">
                <a:solidFill>
                  <a:srgbClr val="AA7733"/>
                </a:solidFill>
                <a:latin typeface="TypoPRO DejaVu Sans Mono"/>
              </a:rPr>
              <a:t> bar=$</a:t>
            </a:r>
            <a:r>
              <a:rPr lang="fr-FR" dirty="0">
                <a:solidFill>
                  <a:srgbClr val="3377BB"/>
                </a:solidFill>
                <a:latin typeface="TypoPRO DejaVu Sans Mono"/>
              </a:rPr>
              <a:t>{</a:t>
            </a:r>
            <a:r>
              <a:rPr lang="fr-FR" dirty="0">
                <a:solidFill>
                  <a:srgbClr val="AA7733"/>
                </a:solidFill>
                <a:latin typeface="TypoPRO DejaVu Sans Mono"/>
              </a:rPr>
              <a:t>bar</a:t>
            </a:r>
            <a:r>
              <a:rPr lang="fr-FR" dirty="0">
                <a:solidFill>
                  <a:srgbClr val="3377BB"/>
                </a:solidFill>
                <a:latin typeface="TypoPRO DejaVu Sans Mono"/>
              </a:rPr>
              <a:t>}</a:t>
            </a:r>
            <a:r>
              <a:rPr lang="fr-FR" dirty="0">
                <a:solidFill>
                  <a:srgbClr val="AA7733"/>
                </a:solidFill>
                <a:latin typeface="TypoPRO DejaVu Sans Mono"/>
              </a:rPr>
              <a:t> </a:t>
            </a:r>
            <a:r>
              <a:rPr lang="fr-FR" dirty="0" err="1">
                <a:solidFill>
                  <a:srgbClr val="AA7733"/>
                </a:solidFill>
                <a:latin typeface="TypoPRO DejaVu Sans Mono"/>
              </a:rPr>
              <a:t>baz</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baz</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err="1">
                <a:solidFill>
                  <a:srgbClr val="000000"/>
                </a:solidFill>
                <a:latin typeface="TypoPRO DejaVu Sans Mono"/>
              </a:rPr>
              <a:t>err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error</a:t>
            </a:r>
            <a:r>
              <a:rPr lang="fr-FR" dirty="0">
                <a:solidFill>
                  <a:srgbClr val="AA7733"/>
                </a:solidFill>
                <a:latin typeface="TypoPRO DejaVu Sans Mono"/>
              </a:rPr>
              <a:t>: $</a:t>
            </a:r>
            <a:r>
              <a:rPr lang="fr-FR" dirty="0">
                <a:solidFill>
                  <a:srgbClr val="3377BB"/>
                </a:solidFill>
                <a:latin typeface="TypoPRO DejaVu Sans Mono"/>
              </a:rPr>
              <a:t>{</a:t>
            </a:r>
            <a:r>
              <a:rPr lang="fr-FR" dirty="0" err="1">
                <a:solidFill>
                  <a:srgbClr val="AA7733"/>
                </a:solidFill>
                <a:latin typeface="TypoPRO DejaVu Sans Mono"/>
              </a:rPr>
              <a:t>err</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endParaRPr lang="fr-FR" dirty="0"/>
          </a:p>
        </p:txBody>
      </p:sp>
      <p:sp>
        <p:nvSpPr>
          <p:cNvPr id="17" name="ZoneTexte 16">
            <a:extLst>
              <a:ext uri="{FF2B5EF4-FFF2-40B4-BE49-F238E27FC236}">
                <a16:creationId xmlns:a16="http://schemas.microsoft.com/office/drawing/2014/main" id="{55E90389-E085-4A91-A1F1-538BD9D4DB21}"/>
              </a:ext>
            </a:extLst>
          </p:cNvPr>
          <p:cNvSpPr txBox="1"/>
          <p:nvPr/>
        </p:nvSpPr>
        <p:spPr>
          <a:xfrm>
            <a:off x="2910959" y="3289667"/>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Utilisation de </a:t>
            </a:r>
            <a:r>
              <a:rPr lang="fr-FR" sz="2000" dirty="0" err="1">
                <a:latin typeface="Segoe UI" panose="020B0502040204020203" pitchFamily="34" charset="0"/>
                <a:cs typeface="Segoe UI" panose="020B0502040204020203" pitchFamily="34" charset="0"/>
              </a:rPr>
              <a:t>Promise.</a:t>
            </a:r>
            <a:r>
              <a:rPr lang="fr-FR" sz="2000" b="1" dirty="0" err="1">
                <a:latin typeface="Segoe UI" panose="020B0502040204020203" pitchFamily="34" charset="0"/>
                <a:cs typeface="Segoe UI" panose="020B0502040204020203" pitchFamily="34" charset="0"/>
              </a:rPr>
              <a:t>all</a:t>
            </a:r>
            <a:r>
              <a:rPr lang="fr-FR" sz="2000" dirty="0">
                <a:latin typeface="Segoe UI" panose="020B0502040204020203" pitchFamily="34" charset="0"/>
                <a:cs typeface="Segoe UI" panose="020B0502040204020203" pitchFamily="34" charset="0"/>
              </a:rPr>
              <a:t>()</a:t>
            </a:r>
          </a:p>
        </p:txBody>
      </p:sp>
      <p:pic>
        <p:nvPicPr>
          <p:cNvPr id="20" name="Image 19">
            <a:extLst>
              <a:ext uri="{FF2B5EF4-FFF2-40B4-BE49-F238E27FC236}">
                <a16:creationId xmlns:a16="http://schemas.microsoft.com/office/drawing/2014/main" id="{8432DA1C-BAF5-44D3-805B-5951889D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5" name="Groupe 34">
            <a:extLst>
              <a:ext uri="{FF2B5EF4-FFF2-40B4-BE49-F238E27FC236}">
                <a16:creationId xmlns:a16="http://schemas.microsoft.com/office/drawing/2014/main" id="{5173E803-7E0F-4A30-B117-206687AFCF6B}"/>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B74595D-A141-49E2-8D11-493B438B64E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D7408301-8BA9-4307-9B8B-E7E5F910773C}"/>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C0ECF070-700E-44C1-B036-32B06C6A571F}"/>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BC629E8-FC71-49EE-BF3E-9936C72B3830}"/>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EACAA37D-EEEB-424E-810F-7D2DD3EAF7D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8C5A16FC-0427-4B03-9CC1-71D3D2F9CDB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7E26A51-E24E-4490-BC42-8F13EBC3629D}"/>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0618EDA-A4C4-40C9-B2FD-5CF06F92D41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C52EC5F-80A3-4B05-BEDC-A178B2405E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9A23917-0AC8-4B56-9CBC-899443DAF41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6EE2424-92E8-4A8F-9F23-E5886A7ECA7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4ABCCB8-4A09-494C-A68F-08D1405FB6E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F8374B0-B0B0-4E8E-858F-2C8F25014AA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701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9" grpId="0"/>
      <p:bldP spid="3" grpId="0"/>
      <p:bldP spid="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Async</a:t>
            </a:r>
            <a:r>
              <a:rPr lang="fr-FR" sz="2000" dirty="0">
                <a:solidFill>
                  <a:schemeClr val="tx1"/>
                </a:solidFill>
                <a:latin typeface="Segoe UI" panose="020B0502040204020203" pitchFamily="34" charset="0"/>
                <a:cs typeface="Segoe UI" panose="020B0502040204020203" pitchFamily="34" charset="0"/>
              </a:rPr>
              <a:t> / </a:t>
            </a:r>
            <a:r>
              <a:rPr lang="fr-FR" sz="2000" dirty="0" err="1">
                <a:solidFill>
                  <a:schemeClr val="tx1"/>
                </a:solidFill>
                <a:latin typeface="Segoe UI" panose="020B0502040204020203" pitchFamily="34" charset="0"/>
                <a:cs typeface="Segoe UI" panose="020B0502040204020203" pitchFamily="34" charset="0"/>
              </a:rPr>
              <a:t>Await</a:t>
            </a:r>
            <a:endParaRPr lang="fr-FR" sz="2000" dirty="0">
              <a:solidFill>
                <a:schemeClr val="tx1"/>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4F4C3724-53D8-491B-94FF-1E317D4B832B}"/>
              </a:ext>
            </a:extLst>
          </p:cNvPr>
          <p:cNvSpPr txBox="1"/>
          <p:nvPr/>
        </p:nvSpPr>
        <p:spPr>
          <a:xfrm>
            <a:off x="3186986" y="2213074"/>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ce sucre permettant la lecture et la gestion plus facile des méthodes asynchrones.</a:t>
            </a:r>
          </a:p>
        </p:txBody>
      </p:sp>
      <p:sp>
        <p:nvSpPr>
          <p:cNvPr id="5" name="Rectangle 4">
            <a:extLst>
              <a:ext uri="{FF2B5EF4-FFF2-40B4-BE49-F238E27FC236}">
                <a16:creationId xmlns:a16="http://schemas.microsoft.com/office/drawing/2014/main" id="{0CDA4C4C-39EE-4C2C-8C6D-19EC9FCA58DC}"/>
              </a:ext>
            </a:extLst>
          </p:cNvPr>
          <p:cNvSpPr/>
          <p:nvPr/>
        </p:nvSpPr>
        <p:spPr>
          <a:xfrm>
            <a:off x="3759641" y="3574217"/>
            <a:ext cx="4672717" cy="224676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async</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 ;</a:t>
            </a:r>
          </a:p>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callFunctionAsync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await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40282610-DF5B-46AE-A86B-F03BA16D3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342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4" name="Groupe 23">
            <a:extLst>
              <a:ext uri="{FF2B5EF4-FFF2-40B4-BE49-F238E27FC236}">
                <a16:creationId xmlns:a16="http://schemas.microsoft.com/office/drawing/2014/main" id="{31B6016C-06EA-4D82-B3EC-3C340B6AC67A}"/>
              </a:ext>
            </a:extLst>
          </p:cNvPr>
          <p:cNvGrpSpPr/>
          <p:nvPr/>
        </p:nvGrpSpPr>
        <p:grpSpPr>
          <a:xfrm>
            <a:off x="7280754" y="6181826"/>
            <a:ext cx="4891165" cy="676174"/>
            <a:chOff x="7280754" y="6181826"/>
            <a:chExt cx="4891165" cy="676174"/>
          </a:xfrm>
        </p:grpSpPr>
        <p:sp>
          <p:nvSpPr>
            <p:cNvPr id="25" name="Rectangle 24">
              <a:extLst>
                <a:ext uri="{FF2B5EF4-FFF2-40B4-BE49-F238E27FC236}">
                  <a16:creationId xmlns:a16="http://schemas.microsoft.com/office/drawing/2014/main" id="{DC2C8C48-93A7-4376-BE21-9F35B8A28F57}"/>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562492F0-AFA4-4715-8789-2CCA11E2B12B}"/>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a:extLst>
              <a:ext uri="{FF2B5EF4-FFF2-40B4-BE49-F238E27FC236}">
                <a16:creationId xmlns:a16="http://schemas.microsoft.com/office/drawing/2014/main" id="{17AE661C-C142-4669-B14B-35DE3C5F1871}"/>
              </a:ext>
            </a:extLst>
          </p:cNvPr>
          <p:cNvGrpSpPr/>
          <p:nvPr/>
        </p:nvGrpSpPr>
        <p:grpSpPr>
          <a:xfrm>
            <a:off x="-9920" y="6181823"/>
            <a:ext cx="4389120" cy="676175"/>
            <a:chOff x="-9920" y="6181823"/>
            <a:chExt cx="4389120" cy="676175"/>
          </a:xfrm>
        </p:grpSpPr>
        <p:sp>
          <p:nvSpPr>
            <p:cNvPr id="34" name="Rectangle 33">
              <a:extLst>
                <a:ext uri="{FF2B5EF4-FFF2-40B4-BE49-F238E27FC236}">
                  <a16:creationId xmlns:a16="http://schemas.microsoft.com/office/drawing/2014/main" id="{579FBF2A-CBD9-451B-9431-35F504D584B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585C0869-B348-4B3A-88AC-933BFBE126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B4BAD026-159E-4A4A-9AAF-CF28B9F8547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7" name="Groupe 36">
              <a:extLst>
                <a:ext uri="{FF2B5EF4-FFF2-40B4-BE49-F238E27FC236}">
                  <a16:creationId xmlns:a16="http://schemas.microsoft.com/office/drawing/2014/main" id="{3572E302-DE55-48DA-B173-9C2B42DE55BA}"/>
                </a:ext>
              </a:extLst>
            </p:cNvPr>
            <p:cNvGrpSpPr/>
            <p:nvPr/>
          </p:nvGrpSpPr>
          <p:grpSpPr>
            <a:xfrm>
              <a:off x="6391009" y="4158446"/>
              <a:ext cx="670561" cy="1463040"/>
              <a:chOff x="5313680" y="4185920"/>
              <a:chExt cx="670560" cy="1463040"/>
            </a:xfrm>
            <a:grpFill/>
          </p:grpSpPr>
          <p:sp>
            <p:nvSpPr>
              <p:cNvPr id="42" name="Bande diagonale 41">
                <a:extLst>
                  <a:ext uri="{FF2B5EF4-FFF2-40B4-BE49-F238E27FC236}">
                    <a16:creationId xmlns:a16="http://schemas.microsoft.com/office/drawing/2014/main" id="{7880DC42-51D3-4CDC-BE9B-6DCE9348ECA3}"/>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36FDA69-4436-4E4E-B5CE-AB036ABA9EA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8" name="Groupe 37">
              <a:extLst>
                <a:ext uri="{FF2B5EF4-FFF2-40B4-BE49-F238E27FC236}">
                  <a16:creationId xmlns:a16="http://schemas.microsoft.com/office/drawing/2014/main" id="{6240D660-847E-4757-A95C-1F2890D3F765}"/>
                </a:ext>
              </a:extLst>
            </p:cNvPr>
            <p:cNvGrpSpPr/>
            <p:nvPr/>
          </p:nvGrpSpPr>
          <p:grpSpPr>
            <a:xfrm rot="10800000">
              <a:off x="4211850" y="4177849"/>
              <a:ext cx="670561" cy="1463040"/>
              <a:chOff x="5313680" y="4185920"/>
              <a:chExt cx="670560" cy="1463040"/>
            </a:xfrm>
            <a:grpFill/>
          </p:grpSpPr>
          <p:sp>
            <p:nvSpPr>
              <p:cNvPr id="40" name="Bande diagonale 39">
                <a:extLst>
                  <a:ext uri="{FF2B5EF4-FFF2-40B4-BE49-F238E27FC236}">
                    <a16:creationId xmlns:a16="http://schemas.microsoft.com/office/drawing/2014/main" id="{4D623488-D0B6-4DBB-9CEF-31DC081C57D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Bande diagonale 40">
                <a:extLst>
                  <a:ext uri="{FF2B5EF4-FFF2-40B4-BE49-F238E27FC236}">
                    <a16:creationId xmlns:a16="http://schemas.microsoft.com/office/drawing/2014/main" id="{F7A39F5C-36D8-4AD9-A17C-75EB045AA70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9" name="Signe Moins 38">
              <a:extLst>
                <a:ext uri="{FF2B5EF4-FFF2-40B4-BE49-F238E27FC236}">
                  <a16:creationId xmlns:a16="http://schemas.microsoft.com/office/drawing/2014/main" id="{C1BCAD63-4DA5-463E-B9E1-30ACA652F8F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5409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3" name="ZoneTexte 2">
            <a:extLst>
              <a:ext uri="{FF2B5EF4-FFF2-40B4-BE49-F238E27FC236}">
                <a16:creationId xmlns:a16="http://schemas.microsoft.com/office/drawing/2014/main" id="{BE7DD964-97BC-4B29-8164-3ECBC01CB7F0}"/>
              </a:ext>
            </a:extLst>
          </p:cNvPr>
          <p:cNvSpPr txBox="1"/>
          <p:nvPr/>
        </p:nvSpPr>
        <p:spPr>
          <a:xfrm>
            <a:off x="1245167" y="2380045"/>
            <a:ext cx="851982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 nombreuses améliorations et confort du langage</a:t>
            </a:r>
          </a:p>
        </p:txBody>
      </p:sp>
      <p:sp>
        <p:nvSpPr>
          <p:cNvPr id="4" name="ZoneTexte 3">
            <a:extLst>
              <a:ext uri="{FF2B5EF4-FFF2-40B4-BE49-F238E27FC236}">
                <a16:creationId xmlns:a16="http://schemas.microsoft.com/office/drawing/2014/main" id="{1BA26AC9-BAC8-4D11-9DED-96F20778C9B8}"/>
              </a:ext>
            </a:extLst>
          </p:cNvPr>
          <p:cNvSpPr txBox="1"/>
          <p:nvPr/>
        </p:nvSpPr>
        <p:spPr>
          <a:xfrm>
            <a:off x="1245167" y="3387489"/>
            <a:ext cx="10935222"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et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sont block </a:t>
            </a:r>
            <a:r>
              <a:rPr lang="fr-FR" sz="2400" dirty="0" err="1">
                <a:latin typeface="Segoe UI" panose="020B0502040204020203" pitchFamily="34" charset="0"/>
                <a:cs typeface="Segoe UI" panose="020B0502040204020203" pitchFamily="34" charset="0"/>
              </a:rPr>
              <a:t>scopés</a:t>
            </a:r>
            <a:r>
              <a:rPr lang="fr-FR" sz="2400" dirty="0">
                <a:latin typeface="Segoe UI" panose="020B0502040204020203" pitchFamily="34" charset="0"/>
                <a:cs typeface="Segoe UI" panose="020B0502040204020203" pitchFamily="34" charset="0"/>
              </a:rPr>
              <a:t> à la différence du var qui est fonction </a:t>
            </a:r>
            <a:r>
              <a:rPr lang="fr-FR" sz="2400" dirty="0" err="1">
                <a:latin typeface="Segoe UI" panose="020B0502040204020203" pitchFamily="34" charset="0"/>
                <a:cs typeface="Segoe UI" panose="020B0502040204020203" pitchFamily="34" charset="0"/>
              </a:rPr>
              <a:t>scopé</a:t>
            </a:r>
            <a:r>
              <a:rPr lang="fr-FR" sz="2400" dirty="0">
                <a:latin typeface="Segoe UI" panose="020B0502040204020203" pitchFamily="34" charset="0"/>
                <a:cs typeface="Segoe UI" panose="020B0502040204020203" pitchFamily="34" charset="0"/>
              </a:rPr>
              <a:t>.</a:t>
            </a:r>
          </a:p>
          <a:p>
            <a:r>
              <a:rPr lang="fr-FR" sz="2400" dirty="0">
                <a:latin typeface="Segoe UI"/>
                <a:cs typeface="Segoe UI"/>
              </a:rPr>
              <a:t>L'assignation fonctionne par référence et non par valeur.</a:t>
            </a:r>
          </a:p>
        </p:txBody>
      </p:sp>
      <p:sp>
        <p:nvSpPr>
          <p:cNvPr id="27" name="Rectangle 26"/>
          <p:cNvSpPr/>
          <p:nvPr/>
        </p:nvSpPr>
        <p:spPr>
          <a:xfrm>
            <a:off x="1245167" y="4870172"/>
            <a:ext cx="8343374" cy="461665"/>
          </a:xfrm>
          <a:prstGeom prst="rect">
            <a:avLst/>
          </a:prstGeom>
        </p:spPr>
        <p:txBody>
          <a:bodyPr wrap="non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Arrow </a:t>
            </a:r>
            <a:r>
              <a:rPr lang="fr-FR" sz="2400" b="1"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ne dispose pas de son propre contexte. </a:t>
            </a:r>
            <a:r>
              <a:rPr lang="fr-FR" dirty="0">
                <a:solidFill>
                  <a:srgbClr val="000000"/>
                </a:solidFill>
                <a:latin typeface="Segoe UI" panose="020B0502040204020203" pitchFamily="34" charset="0"/>
              </a:rPr>
              <a:t> ​</a:t>
            </a:r>
            <a:endParaRPr lang="fr-FR" dirty="0"/>
          </a:p>
        </p:txBody>
      </p:sp>
      <p:grpSp>
        <p:nvGrpSpPr>
          <p:cNvPr id="34" name="Groupe 33">
            <a:extLst>
              <a:ext uri="{FF2B5EF4-FFF2-40B4-BE49-F238E27FC236}">
                <a16:creationId xmlns:a16="http://schemas.microsoft.com/office/drawing/2014/main" id="{928DB716-24D8-46F6-B640-A316F97173B5}"/>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F59612D-909D-4741-A545-5F1C2510FAD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549ABB30-A45E-4E8A-A1A2-2A7FFEA7A2F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BCF395A-C167-4308-84A4-B1F63032B83E}"/>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9632E9F6-88B6-48AD-A424-7D91F7F6095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2025B7D-CBF2-4C71-BFE0-95E917EF1E95}"/>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76B629AE-6E8E-4D53-9685-1AD03C3AA24B}"/>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0086CA3-CB23-4A57-96D3-89710A00F855}"/>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2DF28D74-2657-4E60-B75D-AE93C498DDB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3D19AEB-87C2-4C0B-BB18-91B2B7AEE34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AD74CAE-D828-4165-A19B-2911D8F6CEE3}"/>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BBED175A-2AA0-4E90-8BB6-F1E9862BFFA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B299984-9EA3-45F8-9179-52B23B50003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F8F092E-2ABE-42DA-A88B-540FD4F4C21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090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830997"/>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Default </a:t>
            </a:r>
            <a:r>
              <a:rPr lang="fr-FR" sz="2400" b="1" dirty="0" err="1">
                <a:latin typeface="Segoe UI" panose="020B0502040204020203" pitchFamily="34" charset="0"/>
                <a:cs typeface="Segoe UI" panose="020B0502040204020203" pitchFamily="34" charset="0"/>
              </a:rPr>
              <a:t>parameter</a:t>
            </a:r>
            <a:r>
              <a:rPr lang="fr-FR" sz="2400" dirty="0">
                <a:latin typeface="Segoe UI" panose="020B0502040204020203" pitchFamily="34" charset="0"/>
                <a:cs typeface="Segoe UI" panose="020B0502040204020203" pitchFamily="34" charset="0"/>
              </a:rPr>
              <a:t>, utile pour passer des valeurs par défaut au paramètre de fonction​.</a:t>
            </a:r>
          </a:p>
        </p:txBody>
      </p:sp>
      <p:sp>
        <p:nvSpPr>
          <p:cNvPr id="11" name="Rectangle 10"/>
          <p:cNvSpPr/>
          <p:nvPr/>
        </p:nvSpPr>
        <p:spPr>
          <a:xfrm>
            <a:off x="1264122" y="3703978"/>
            <a:ext cx="13606910" cy="1200329"/>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Rest and spread operator</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Rest : Assemble </a:t>
            </a:r>
            <a:r>
              <a:rPr lang="en-US" sz="2400" dirty="0" err="1">
                <a:latin typeface="Segoe UI" panose="020B0502040204020203" pitchFamily="34" charset="0"/>
                <a:cs typeface="Segoe UI" panose="020B0502040204020203" pitchFamily="34" charset="0"/>
              </a:rPr>
              <a:t>plusieurs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dans</a:t>
            </a:r>
            <a:r>
              <a:rPr lang="en-US" sz="2400" dirty="0">
                <a:latin typeface="Segoe UI" panose="020B0502040204020203" pitchFamily="34" charset="0"/>
                <a:cs typeface="Segoe UI" panose="020B0502040204020203" pitchFamily="34" charset="0"/>
              </a:rPr>
              <a:t> un tableau.</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Spread : </a:t>
            </a:r>
            <a:r>
              <a:rPr lang="en-US" sz="2400" dirty="0" err="1">
                <a:latin typeface="Segoe UI" panose="020B0502040204020203" pitchFamily="34" charset="0"/>
                <a:cs typeface="Segoe UI" panose="020B0502040204020203" pitchFamily="34" charset="0"/>
              </a:rPr>
              <a:t>Eclater</a:t>
            </a:r>
            <a:r>
              <a:rPr lang="en-US" sz="2400" dirty="0">
                <a:latin typeface="Segoe UI" panose="020B0502040204020203" pitchFamily="34" charset="0"/>
                <a:cs typeface="Segoe UI" panose="020B0502040204020203" pitchFamily="34" charset="0"/>
              </a:rPr>
              <a:t> un tableau </a:t>
            </a:r>
            <a:r>
              <a:rPr lang="en-US" sz="2400" dirty="0" err="1">
                <a:latin typeface="Segoe UI" panose="020B0502040204020203" pitchFamily="34" charset="0"/>
                <a:cs typeface="Segoe UI" panose="020B0502040204020203" pitchFamily="34" charset="0"/>
              </a:rPr>
              <a:t>en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une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liste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finie</a:t>
            </a:r>
            <a:r>
              <a:rPr lang="en-US" sz="2400" dirty="0">
                <a:latin typeface="Segoe UI" panose="020B0502040204020203" pitchFamily="34" charset="0"/>
                <a:cs typeface="Segoe UI" panose="020B0502040204020203" pitchFamily="34" charset="0"/>
              </a:rPr>
              <a:t> de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a:t>
            </a:r>
          </a:p>
        </p:txBody>
      </p:sp>
      <p:sp>
        <p:nvSpPr>
          <p:cNvPr id="34" name="Rectangle 33"/>
          <p:cNvSpPr/>
          <p:nvPr/>
        </p:nvSpPr>
        <p:spPr>
          <a:xfrm>
            <a:off x="1245166" y="5243668"/>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Property</a:t>
            </a:r>
            <a:r>
              <a:rPr lang="fr-FR" sz="2400" b="1"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Shortand</a:t>
            </a:r>
            <a:r>
              <a:rPr lang="fr-FR" sz="2400" dirty="0">
                <a:latin typeface="Segoe UI" panose="020B0502040204020203" pitchFamily="34" charset="0"/>
                <a:cs typeface="Segoe UI" panose="020B0502040204020203" pitchFamily="34" charset="0"/>
              </a:rPr>
              <a:t> : pas obliger de réécrire les propriétés.</a:t>
            </a:r>
          </a:p>
        </p:txBody>
      </p:sp>
      <p:grpSp>
        <p:nvGrpSpPr>
          <p:cNvPr id="27" name="Groupe 26">
            <a:extLst>
              <a:ext uri="{FF2B5EF4-FFF2-40B4-BE49-F238E27FC236}">
                <a16:creationId xmlns:a16="http://schemas.microsoft.com/office/drawing/2014/main" id="{4FA106D5-C37E-4E14-BB34-BCDCA02B04E8}"/>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858F9DF8-353D-4920-8B1D-787203B63279}"/>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732E1FF4-50BF-4C50-B821-FBBAFE536FBE}"/>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A0E8185B-DC08-4937-AB38-4B296C6BE3F7}"/>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869F1A58-7FC0-45BE-9333-21ECDFE5CA3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052070FE-8855-4045-8091-6ECF8818FFE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351413C-9785-444F-B852-F000FB4546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9D1A4762-331A-4A84-961B-CDFFD8E5512E}"/>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3C1302BE-8B95-45CE-A74F-88E4000C5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FA0A959-43E2-40A8-87FD-44A2D01ED75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DF823CF3-9DF2-4BA3-9EF5-35849B790D71}"/>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7623FDE-A1F2-4989-AA61-735DD70050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BEDAB31-38B0-4CC0-AAB4-2F186A38909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22D8A1D-366E-4E22-BF4D-50FBB237224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0376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Destructuring</a:t>
            </a:r>
            <a:r>
              <a:rPr lang="fr-FR" sz="2400" dirty="0">
                <a:latin typeface="Segoe UI" panose="020B0502040204020203" pitchFamily="34" charset="0"/>
                <a:cs typeface="Segoe UI" panose="020B0502040204020203" pitchFamily="34" charset="0"/>
              </a:rPr>
              <a:t> sur les tableaux, objet et </a:t>
            </a:r>
            <a:r>
              <a:rPr lang="fr-FR" sz="2400" dirty="0" err="1">
                <a:latin typeface="Segoe UI" panose="020B0502040204020203" pitchFamily="34" charset="0"/>
                <a:cs typeface="Segoe UI" panose="020B0502040204020203" pitchFamily="34" charset="0"/>
              </a:rPr>
              <a:t>nested</a:t>
            </a:r>
            <a:r>
              <a:rPr lang="fr-FR" sz="2400" dirty="0">
                <a:latin typeface="Segoe UI" panose="020B0502040204020203" pitchFamily="34" charset="0"/>
                <a:cs typeface="Segoe UI" panose="020B0502040204020203" pitchFamily="34" charset="0"/>
              </a:rPr>
              <a:t> objet </a:t>
            </a:r>
          </a:p>
        </p:txBody>
      </p:sp>
      <p:sp>
        <p:nvSpPr>
          <p:cNvPr id="11" name="Rectangle 10"/>
          <p:cNvSpPr/>
          <p:nvPr/>
        </p:nvSpPr>
        <p:spPr>
          <a:xfrm>
            <a:off x="1264122" y="3703978"/>
            <a:ext cx="13606910" cy="461665"/>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Module </a:t>
            </a:r>
            <a:r>
              <a:rPr lang="en-US" sz="2400" dirty="0">
                <a:latin typeface="Segoe UI" panose="020B0502040204020203" pitchFamily="34" charset="0"/>
                <a:cs typeface="Segoe UI" panose="020B0502040204020203" pitchFamily="34" charset="0"/>
              </a:rPr>
              <a:t>: cloisonné le code.</a:t>
            </a:r>
          </a:p>
        </p:txBody>
      </p:sp>
      <p:sp>
        <p:nvSpPr>
          <p:cNvPr id="34" name="Rectangle 33"/>
          <p:cNvSpPr/>
          <p:nvPr/>
        </p:nvSpPr>
        <p:spPr>
          <a:xfrm>
            <a:off x="1245166" y="4852350"/>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Promise </a:t>
            </a:r>
            <a:r>
              <a:rPr lang="fr-FR" sz="2400" dirty="0">
                <a:latin typeface="Segoe UI" panose="020B0502040204020203" pitchFamily="34" charset="0"/>
                <a:cs typeface="Segoe UI" panose="020B0502040204020203" pitchFamily="34" charset="0"/>
              </a:rPr>
              <a:t>: Gestion asynchrone.</a:t>
            </a:r>
          </a:p>
        </p:txBody>
      </p:sp>
      <p:grpSp>
        <p:nvGrpSpPr>
          <p:cNvPr id="27" name="Groupe 26">
            <a:extLst>
              <a:ext uri="{FF2B5EF4-FFF2-40B4-BE49-F238E27FC236}">
                <a16:creationId xmlns:a16="http://schemas.microsoft.com/office/drawing/2014/main" id="{40361DBD-6B03-4FE7-9C8C-8B23C771205F}"/>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6A80516-88C7-4AF6-995A-E4AD0A4EAD3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D293E8A6-C09C-4DB6-9B1F-5C43862865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C066C68-ED30-4A0D-949D-6E6B73E017A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EA069A7A-94D5-4592-85A1-CC926301958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460132A8-7746-419F-AA7C-4DB9ED6374F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D8401540-C51D-45A9-8E6D-8438F63B3E4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72E0DDF-C843-47F1-BFAD-7C7C438E8FEC}"/>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04BA0C2E-A40F-4D18-8440-A31386D22F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67A03F7-3AF0-46D2-902F-07F08E3DA46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F5889A67-B8FC-45C3-8C9F-025649376F18}"/>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47590CB-5689-49E2-A526-C4F8FC9552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0B9E064-45CF-4CB2-9C29-1381CEFE141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175788C-D8E4-4DB0-B2B3-D6BCDFC117D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311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ezgif.com-gif-t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80325" y="1501488"/>
            <a:ext cx="4453021" cy="4453021"/>
          </a:xfrm>
          <a:prstGeom prst="rect">
            <a:avLst/>
          </a:prstGeom>
          <a:ln>
            <a:noFill/>
          </a:ln>
          <a:effectLst>
            <a:softEdge rad="112500"/>
          </a:effectLst>
        </p:spPr>
      </p:pic>
      <p:grpSp>
        <p:nvGrpSpPr>
          <p:cNvPr id="22" name="Groupe 21">
            <a:extLst>
              <a:ext uri="{FF2B5EF4-FFF2-40B4-BE49-F238E27FC236}">
                <a16:creationId xmlns:a16="http://schemas.microsoft.com/office/drawing/2014/main" id="{F94535BD-2BD3-4B6E-8BDF-21B0D5B6108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78C887E4-E3A3-4961-81E4-A5787B5C986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EFDC3CE-8B6C-42D3-BEA5-909E3076D71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E34DAE1A-07A5-4B82-93E3-4F8D8E788A4F}"/>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D6F54072-D369-4054-B76C-AF5138A9887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0A06316A-EA7E-4B38-89E1-1C481BBD184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1890A73-C83D-4A43-906C-FDD023E7B27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F386CED0-6DC9-4CC1-8199-9325047C98F9}"/>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623BF6E8-F9BD-4557-8206-FB892427CA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E11B9BF-1779-4E6D-A90C-099BEBD0156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A5A1A8A-A62B-4096-942F-2062C4F7F82C}"/>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E3244D71-3F0E-40EE-9AEA-DDFB75E2A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D6F9924A-6046-41FF-A7CC-4F385D50AD8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8A208F67-373D-4092-A306-46AA43B2F390}"/>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296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nchor="t">
            <a:spAutoFit/>
          </a:bodyPr>
          <a:lstStyle/>
          <a:p>
            <a:pPr algn="ctr"/>
            <a:r>
              <a:rPr lang="fr-FR" sz="6000">
                <a:latin typeface="Segoe UI"/>
                <a:cs typeface="Segoe UI"/>
              </a:rPr>
              <a:t>Avant de commencer</a:t>
            </a:r>
            <a:endParaRPr lang="fr-FR">
              <a:latin typeface="Segoe UI"/>
              <a:cs typeface="Segoe UI"/>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8796E472-1979-4FA4-B6A1-2238EEA8963C}"/>
              </a:ext>
            </a:extLst>
          </p:cNvPr>
          <p:cNvSpPr/>
          <p:nvPr/>
        </p:nvSpPr>
        <p:spPr>
          <a:xfrm>
            <a:off x="1232252" y="2168148"/>
            <a:ext cx="9097713" cy="1938992"/>
          </a:xfrm>
          <a:prstGeom prst="rect">
            <a:avLst/>
          </a:prstGeom>
        </p:spPr>
        <p:txBody>
          <a:bodyPr wrap="square" anchor="t">
            <a:spAutoFit/>
          </a:bodyPr>
          <a:lstStyle/>
          <a:p>
            <a:pPr marL="342900" indent="-342900">
              <a:buFont typeface="Arial" panose="020B0604020202020204" pitchFamily="34" charset="0"/>
              <a:buChar char="•"/>
            </a:pPr>
            <a:r>
              <a:rPr lang="fr-FR" sz="2400" dirty="0">
                <a:latin typeface="Segoe UI"/>
                <a:cs typeface="Segoe UI"/>
              </a:rPr>
              <a:t>Tous les développements doivent être effectués en mode </a:t>
            </a:r>
            <a:r>
              <a:rPr lang="fr-FR" sz="2400" b="1" dirty="0">
                <a:latin typeface="Segoe UI"/>
                <a:cs typeface="Segoe UI"/>
              </a:rPr>
              <a:t>"TDD" </a:t>
            </a:r>
          </a:p>
          <a:p>
            <a:pPr marL="342900" indent="-342900">
              <a:buFont typeface="Arial" panose="020B0604020202020204" pitchFamily="34" charset="0"/>
              <a:buChar char="•"/>
            </a:pPr>
            <a:endParaRPr lang="fr-FR" sz="2400" dirty="0">
              <a:latin typeface="Segoe UI"/>
              <a:cs typeface="Segoe UI"/>
            </a:endParaRPr>
          </a:p>
          <a:p>
            <a:pPr marL="342900" indent="-342900">
              <a:buFont typeface="Arial" panose="020B0604020202020204" pitchFamily="34" charset="0"/>
              <a:buChar char="•"/>
            </a:pPr>
            <a:r>
              <a:rPr lang="fr-FR" sz="2400" dirty="0">
                <a:latin typeface="Segoe UI"/>
                <a:cs typeface="Segoe UI"/>
              </a:rPr>
              <a:t>Utilisation du module </a:t>
            </a:r>
            <a:r>
              <a:rPr lang="fr-FR" sz="2400" b="1" dirty="0" err="1">
                <a:latin typeface="Segoe UI"/>
                <a:cs typeface="Segoe UI"/>
              </a:rPr>
              <a:t>Jest</a:t>
            </a:r>
            <a:r>
              <a:rPr lang="fr-FR" sz="2400" b="1" dirty="0">
                <a:latin typeface="Segoe UI"/>
                <a:cs typeface="Segoe UI"/>
              </a:rPr>
              <a:t> </a:t>
            </a:r>
            <a:r>
              <a:rPr lang="fr-FR" sz="2400" dirty="0">
                <a:latin typeface="Segoe UI"/>
                <a:cs typeface="Segoe UI"/>
              </a:rPr>
              <a:t>pour la mise en place des tests unitaires. </a:t>
            </a:r>
          </a:p>
        </p:txBody>
      </p:sp>
      <p:grpSp>
        <p:nvGrpSpPr>
          <p:cNvPr id="22" name="Groupe 21">
            <a:extLst>
              <a:ext uri="{FF2B5EF4-FFF2-40B4-BE49-F238E27FC236}">
                <a16:creationId xmlns:a16="http://schemas.microsoft.com/office/drawing/2014/main" id="{4777B261-57A0-4000-B492-830F493BC77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47BAECEA-F2FC-4B4F-A94E-1CE84D069F6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12EED8C-C322-4137-B8EA-4D529B940C5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852E1CF7-E3B2-436D-AB66-F60C4DD02E82}"/>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2A677BAB-B1E5-4789-A563-F3EBF37BBE5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45A5200D-DB3D-400A-9D48-48BEF475BE5D}"/>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DD73BFD4-DC05-4D5F-A9A0-7232D0D4A82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9DEDDBC8-C68D-4EBC-B813-03CC62C4129D}"/>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DAF3B376-CE3C-4AD2-B7B0-2FC99C693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BCA4EBE-FCDA-4862-8D7F-7C849C22123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DD205A7-591D-42A2-8A96-ABAA8283361A}"/>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942ADC64-09ED-4958-8F8E-51DC3585229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81A5081B-417A-4A24-8E1B-E098B7FD6FC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75C02D67-FB0D-402B-8F51-ABD50CA604D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38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p:cNvSpPr/>
          <p:nvPr/>
        </p:nvSpPr>
        <p:spPr>
          <a:xfrm>
            <a:off x="526925" y="2897048"/>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Aller dans le dossier puis taper </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endParaRPr lang="fr-FR" altLang="fr-FR" sz="2400" b="1" dirty="0">
              <a:latin typeface="Consolas" panose="020B0609020204030204" pitchFamily="49" charset="0"/>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6" name="Rectangle 25"/>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https://github.com/Gparquet/EcmaScript6Experience.git</a:t>
            </a:r>
            <a:r>
              <a:rPr lang="fr-FR" altLang="fr-FR" sz="2400" dirty="0">
                <a:latin typeface="Consolas" panose="020B0609020204030204" pitchFamily="49" charset="0"/>
                <a:cs typeface="Consolas" panose="020B0609020204030204" pitchFamily="49" charset="0"/>
              </a:rPr>
              <a:t> </a:t>
            </a: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7" name="Rectangle 26"/>
          <p:cNvSpPr/>
          <p:nvPr/>
        </p:nvSpPr>
        <p:spPr>
          <a:xfrm>
            <a:off x="525746" y="3901448"/>
            <a:ext cx="11688780" cy="2677656"/>
          </a:xfrm>
          <a:prstGeom prst="rect">
            <a:avLst/>
          </a:prstGeom>
        </p:spPr>
        <p:txBody>
          <a:bodyPr wrap="square" anchor="t">
            <a:spAutoFit/>
          </a:bodyPr>
          <a:lstStyle/>
          <a:p>
            <a:r>
              <a:rPr lang="fr-FR" sz="2400" b="1" dirty="0">
                <a:solidFill>
                  <a:schemeClr val="accent1"/>
                </a:solidFill>
                <a:latin typeface="Consolas"/>
                <a:cs typeface="Consolas" panose="020B0609020204030204" pitchFamily="49" charset="0"/>
              </a:rPr>
              <a:t>{} Etape 3 : </a:t>
            </a:r>
            <a:r>
              <a:rPr lang="fr-FR" sz="2400" b="1" dirty="0">
                <a:solidFill>
                  <a:srgbClr val="24292E"/>
                </a:solidFill>
                <a:latin typeface="Consolas"/>
                <a:cs typeface="Consolas" panose="020B0609020204030204" pitchFamily="49" charset="0"/>
              </a:rPr>
              <a:t> </a:t>
            </a:r>
            <a:r>
              <a:rPr lang="fr-FR" sz="2400" dirty="0">
                <a:solidFill>
                  <a:srgbClr val="24292E"/>
                </a:solidFill>
                <a:latin typeface="Consolas"/>
                <a:cs typeface="Consolas" panose="020B0609020204030204" pitchFamily="49" charset="0"/>
              </a:rPr>
              <a:t>Dans le dossier</a:t>
            </a:r>
            <a:r>
              <a:rPr lang="fr-FR" sz="2400" b="1" dirty="0">
                <a:solidFill>
                  <a:srgbClr val="24292E"/>
                </a:solidFill>
                <a:latin typeface="Consolas"/>
                <a:cs typeface="Consolas" panose="020B0609020204030204" pitchFamily="49" charset="0"/>
              </a:rPr>
              <a:t> contact, </a:t>
            </a:r>
            <a:r>
              <a:rPr lang="fr-FR" sz="2400">
                <a:solidFill>
                  <a:srgbClr val="24292E"/>
                </a:solidFill>
                <a:latin typeface="Consolas"/>
                <a:cs typeface="Consolas" panose="020B0609020204030204" pitchFamily="49" charset="0"/>
              </a:rPr>
              <a:t>créer deux fichier</a:t>
            </a:r>
            <a:r>
              <a:rPr lang="fr-FR" sz="2400" b="1">
                <a:solidFill>
                  <a:srgbClr val="24292E"/>
                </a:solidFill>
                <a:latin typeface="Consolas"/>
                <a:cs typeface="Consolas" panose="020B0609020204030204" pitchFamily="49" charset="0"/>
              </a:rPr>
              <a:t>  - contact.service.js. (</a:t>
            </a:r>
            <a:r>
              <a:rPr lang="fr-FR" sz="2400" dirty="0">
                <a:solidFill>
                  <a:srgbClr val="24292E"/>
                </a:solidFill>
                <a:latin typeface="Consolas"/>
                <a:cs typeface="Consolas" panose="020B0609020204030204" pitchFamily="49" charset="0"/>
              </a:rPr>
              <a:t>Ce dernier contiendra </a:t>
            </a:r>
            <a:r>
              <a:rPr lang="fr-FR" sz="2400" b="1" dirty="0">
                <a:solidFill>
                  <a:srgbClr val="24292E"/>
                </a:solidFill>
                <a:latin typeface="Consolas"/>
                <a:cs typeface="Consolas" panose="020B0609020204030204" pitchFamily="49" charset="0"/>
              </a:rPr>
              <a:t>toutes les méthodes permettant </a:t>
            </a:r>
            <a:r>
              <a:rPr lang="fr-FR" sz="2400" dirty="0">
                <a:solidFill>
                  <a:srgbClr val="24292E"/>
                </a:solidFill>
                <a:latin typeface="Consolas"/>
                <a:cs typeface="Consolas" panose="020B0609020204030204" pitchFamily="49" charset="0"/>
              </a:rPr>
              <a:t>de parser le fichier </a:t>
            </a:r>
            <a:r>
              <a:rPr lang="fr-FR" sz="2400" b="1">
                <a:solidFill>
                  <a:srgbClr val="24292E"/>
                </a:solidFill>
                <a:latin typeface="Consolas"/>
                <a:cs typeface="Consolas" panose="020B0609020204030204" pitchFamily="49" charset="0"/>
              </a:rPr>
              <a:t>contact.json).</a:t>
            </a:r>
            <a:endParaRPr lang="fr-FR" sz="2400" b="1" dirty="0">
              <a:solidFill>
                <a:srgbClr val="24292E"/>
              </a:solidFill>
              <a:latin typeface="Consolas"/>
              <a:cs typeface="Consolas" panose="020B0609020204030204" pitchFamily="49" charset="0"/>
            </a:endParaRPr>
          </a:p>
          <a:p>
            <a:endParaRPr lang="fr-FR" sz="2400" b="1" dirty="0">
              <a:solidFill>
                <a:srgbClr val="24292E"/>
              </a:solidFill>
              <a:latin typeface="Consolas"/>
              <a:cs typeface="Consolas" panose="020B0609020204030204" pitchFamily="49" charset="0"/>
            </a:endParaRPr>
          </a:p>
          <a:p>
            <a:r>
              <a:rPr lang="fr-FR" sz="2400" b="1">
                <a:solidFill>
                  <a:srgbClr val="24292E"/>
                </a:solidFill>
                <a:latin typeface="Consolas"/>
                <a:cs typeface="Consolas" panose="020B0609020204030204" pitchFamily="49" charset="0"/>
              </a:rPr>
              <a:t>- contact.service.spec.js. (</a:t>
            </a:r>
            <a:r>
              <a:rPr lang="fr-FR" sz="2400">
                <a:solidFill>
                  <a:srgbClr val="24292E"/>
                </a:solidFill>
                <a:latin typeface="Consolas"/>
                <a:cs typeface="Consolas" panose="020B0609020204030204" pitchFamily="49" charset="0"/>
              </a:rPr>
              <a:t>Contiendra tous les tests relatifs au fichier contact.service). </a:t>
            </a:r>
            <a:endParaRPr lang="fr-FR" sz="2400" b="1" dirty="0">
              <a:solidFill>
                <a:srgbClr val="24292E"/>
              </a:solidFill>
              <a:latin typeface="Consolas"/>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grpSp>
        <p:nvGrpSpPr>
          <p:cNvPr id="34" name="Groupe 33">
            <a:extLst>
              <a:ext uri="{FF2B5EF4-FFF2-40B4-BE49-F238E27FC236}">
                <a16:creationId xmlns:a16="http://schemas.microsoft.com/office/drawing/2014/main" id="{A669A3AA-87EE-49BF-980E-3F8372B8D460}"/>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E9820CD2-9B1D-4F8F-9DDF-395C4CB7D16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3BC88E85-F28E-4E01-83C5-4EB29DBEF64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C07EE4DF-AD0F-4229-B9A9-77FAF4309F13}"/>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19A92253-73FC-47BB-8A36-8C0DF974226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F1051F1-7B27-4E3E-9416-EF38F699F343}"/>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75D78EB-6FC8-4718-B4D7-11E0F886BEC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B34C1F3-68F9-4CE5-A8D2-9D0B9A18283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41E0E851-8B53-4649-BCE8-B39424B7304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A177985-BA4A-4AF0-A362-5636EE08724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C7CA2FFE-F870-4AB6-9A91-E4767E97FF8A}"/>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82E4B0DD-C95E-4E32-B90B-790D9C1CC82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52DA387-786C-41B2-904C-D87C8822767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8B62B6-5DBC-4870-9B55-93CC7E99AA95}"/>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61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Avant de commencer</a:t>
            </a:r>
          </a:p>
        </p:txBody>
      </p:sp>
      <p:pic>
        <p:nvPicPr>
          <p:cNvPr id="4" name="Image 3">
            <a:extLst>
              <a:ext uri="{FF2B5EF4-FFF2-40B4-BE49-F238E27FC236}">
                <a16:creationId xmlns:a16="http://schemas.microsoft.com/office/drawing/2014/main" id="{40F54169-10B6-4B84-BCEC-7E53B512C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90" y="2214622"/>
            <a:ext cx="4608639" cy="2488665"/>
          </a:xfrm>
          <a:prstGeom prst="rect">
            <a:avLst/>
          </a:prstGeom>
        </p:spPr>
      </p:pic>
      <p:sp>
        <p:nvSpPr>
          <p:cNvPr id="25" name="Hexagone 23">
            <a:extLst>
              <a:ext uri="{FF2B5EF4-FFF2-40B4-BE49-F238E27FC236}">
                <a16:creationId xmlns:a16="http://schemas.microsoft.com/office/drawing/2014/main" id="{7B1B0D10-06E7-4B63-80CC-434DA21244BF}"/>
              </a:ext>
            </a:extLst>
          </p:cNvPr>
          <p:cNvSpPr/>
          <p:nvPr/>
        </p:nvSpPr>
        <p:spPr>
          <a:xfrm>
            <a:off x="5090929" y="3255755"/>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B57150B5-BCBF-437F-8C86-A735620C5386}"/>
              </a:ext>
            </a:extLst>
          </p:cNvPr>
          <p:cNvSpPr/>
          <p:nvPr/>
        </p:nvSpPr>
        <p:spPr>
          <a:xfrm>
            <a:off x="8445239" y="2018873"/>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963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Rectangle 33"/>
          <p:cNvSpPr/>
          <p:nvPr/>
        </p:nvSpPr>
        <p:spPr>
          <a:xfrm>
            <a:off x="604416" y="1711981"/>
            <a:ext cx="11688780" cy="2508379"/>
          </a:xfrm>
          <a:prstGeom prst="rect">
            <a:avLst/>
          </a:prstGeom>
        </p:spPr>
        <p:txBody>
          <a:bodyPr wrap="square" anchor="t">
            <a:spAutoFit/>
          </a:bodyPr>
          <a:lstStyle/>
          <a:p>
            <a:r>
              <a:rPr lang="fr-FR" sz="2400" b="1">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4 : </a:t>
            </a:r>
            <a:r>
              <a:rPr lang="fr-FR" sz="2400">
                <a:solidFill>
                  <a:srgbClr val="000000"/>
                </a:solidFill>
                <a:latin typeface="Consolas"/>
                <a:cs typeface="Consolas" panose="020B0609020204030204" pitchFamily="49" charset="0"/>
              </a:rPr>
              <a:t>Enrichissement du service contact</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nom et prénom.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endParaRPr lang="fr-FR" sz="2000" b="1" i="1" dirty="0">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latin typeface="Consolas"/>
            </a:endParaRPr>
          </a:p>
        </p:txBody>
      </p:sp>
      <p:grpSp>
        <p:nvGrpSpPr>
          <p:cNvPr id="22" name="Groupe 21">
            <a:extLst>
              <a:ext uri="{FF2B5EF4-FFF2-40B4-BE49-F238E27FC236}">
                <a16:creationId xmlns:a16="http://schemas.microsoft.com/office/drawing/2014/main" id="{290E34FF-E448-45F9-A658-E266FC4D7CB0}"/>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DD83E42F-E775-42C7-980A-3AFDB86F4A7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9C1B7C1C-FEAD-4EFB-AE21-1F190C7241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AC5715D4-173B-48E0-8772-E91112D070C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8BB06AAA-7412-4AC4-A4F8-B2EF62F43A0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5A5C04A6-81E4-41AB-983A-324C281F4B6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9F0E7AF6-2886-4954-8716-470C2A2A64F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B5E5FCD-EE72-46E2-8319-1C39A27A54DF}"/>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321A4E2-5DAC-4F14-9009-8DC6BE238E1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FB5E6FD4-AF92-4962-83B1-749A99B37B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B21D1026-97D4-4F26-86E4-1CF52A6ED2C1}"/>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D727CFE9-8128-4E58-A0C3-6512FFFF6FF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F2B7963-7937-44AB-A6D6-8F414C76B2D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AFCA397E-BC0F-40C7-8556-7C3588E16B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047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Rectangle 25">
            <a:extLst>
              <a:ext uri="{FF2B5EF4-FFF2-40B4-BE49-F238E27FC236}">
                <a16:creationId xmlns:a16="http://schemas.microsoft.com/office/drawing/2014/main" id="{A1EB1486-419B-4445-8EC0-808880F1E67F}"/>
              </a:ext>
            </a:extLst>
          </p:cNvPr>
          <p:cNvSpPr/>
          <p:nvPr/>
        </p:nvSpPr>
        <p:spPr>
          <a:xfrm>
            <a:off x="719431" y="1553572"/>
            <a:ext cx="11688780" cy="3185487"/>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5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leur identifiant et 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cs typeface="Calibri"/>
            </a:endParaRPr>
          </a:p>
          <a:p>
            <a:pPr marL="800100" lvl="1" indent="-342900">
              <a:buFont typeface="Wingdings" panose="05000000000000000000" pitchFamily="2" charset="2"/>
              <a:buChar char="q"/>
            </a:pPr>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2" name="Groupe 21">
            <a:extLst>
              <a:ext uri="{FF2B5EF4-FFF2-40B4-BE49-F238E27FC236}">
                <a16:creationId xmlns:a16="http://schemas.microsoft.com/office/drawing/2014/main" id="{003BAC13-4876-4392-9616-2B8F43493E06}"/>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4B0DF8D4-3F9A-4BFD-95AC-729655AD3D8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14A0AF64-A0A0-4474-8402-006F9615A66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502D688-95AC-42E5-AAB2-24DB4D8FE4D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C6487B86-E129-4F6A-8EDE-07D5D49C17A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4B8AE1BC-2FD1-4CD2-BDB7-37AD7A6820A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BA0BCBA9-4F30-411D-AA2C-A4F089FE8BBE}"/>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92792C0D-FB64-48BA-B3ED-3EB4210A19A8}"/>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D7DE2F1-D766-485A-873F-56ABA95C3D8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AA221A32-13FD-402E-B89C-D43FB344F43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5907E2C-984A-4A6B-9520-D543E4738CE6}"/>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8639E3-4CF6-4619-B925-54B9B9222EB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21F65D2F-C8DC-4C51-8790-43945C8EEBB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47A067F-0742-4AF7-A248-22377241383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263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899A5B4-3EC7-4D1D-87BC-44471BADE82E}"/>
              </a:ext>
            </a:extLst>
          </p:cNvPr>
          <p:cNvGrpSpPr/>
          <p:nvPr/>
        </p:nvGrpSpPr>
        <p:grpSpPr>
          <a:xfrm>
            <a:off x="7280754" y="6181826"/>
            <a:ext cx="4891165" cy="676174"/>
            <a:chOff x="7280754" y="6181826"/>
            <a:chExt cx="4891165" cy="676174"/>
          </a:xfrm>
        </p:grpSpPr>
        <p:sp>
          <p:nvSpPr>
            <p:cNvPr id="29" name="Rectangle 28">
              <a:extLst>
                <a:ext uri="{FF2B5EF4-FFF2-40B4-BE49-F238E27FC236}">
                  <a16:creationId xmlns:a16="http://schemas.microsoft.com/office/drawing/2014/main" id="{9D27F784-396A-4F1F-AF00-0DFDA4456188}"/>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3506002-7F33-4A7D-AD4E-AB9446BB477D}"/>
              </a:ext>
            </a:extLst>
          </p:cNvPr>
          <p:cNvGrpSpPr/>
          <p:nvPr/>
        </p:nvGrpSpPr>
        <p:grpSpPr>
          <a:xfrm>
            <a:off x="-9920" y="6181823"/>
            <a:ext cx="4389120" cy="676175"/>
            <a:chOff x="-9920" y="6181823"/>
            <a:chExt cx="4389120" cy="676175"/>
          </a:xfrm>
        </p:grpSpPr>
        <p:sp>
          <p:nvSpPr>
            <p:cNvPr id="32" name="Rectangle 31">
              <a:extLst>
                <a:ext uri="{FF2B5EF4-FFF2-40B4-BE49-F238E27FC236}">
                  <a16:creationId xmlns:a16="http://schemas.microsoft.com/office/drawing/2014/main" id="{014680B6-99F9-466D-8F62-19B49D14431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a:extLst>
              <a:ext uri="{FF2B5EF4-FFF2-40B4-BE49-F238E27FC236}">
                <a16:creationId xmlns:a16="http://schemas.microsoft.com/office/drawing/2014/main" id="{A4665AC8-EE72-4226-AD3F-E7DD36F476F2}"/>
              </a:ext>
            </a:extLst>
          </p:cNvPr>
          <p:cNvSpPr/>
          <p:nvPr/>
        </p:nvSpPr>
        <p:spPr>
          <a:xfrm>
            <a:off x="499872" y="2167919"/>
            <a:ext cx="11688780" cy="2616101"/>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6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permettant d’ajouter un nouveau contact.</a:t>
            </a:r>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Default </a:t>
            </a:r>
            <a:r>
              <a:rPr lang="fr-FR" sz="2000" b="1" i="1" err="1">
                <a:solidFill>
                  <a:schemeClr val="accent2">
                    <a:lumMod val="50000"/>
                  </a:schemeClr>
                </a:solidFill>
                <a:latin typeface="Consolas"/>
                <a:cs typeface="Consolas" panose="020B0609020204030204" pitchFamily="49" charset="0"/>
              </a:rPr>
              <a:t>parameter</a:t>
            </a:r>
            <a:r>
              <a:rPr lang="fr-FR" sz="2000" b="1" i="1">
                <a:solidFill>
                  <a:schemeClr val="accent2">
                    <a:lumMod val="50000"/>
                  </a:schemeClr>
                </a:solidFill>
                <a:latin typeface="Consolas"/>
                <a:cs typeface="Consolas" panose="020B0609020204030204" pitchFamily="49" charset="0"/>
              </a:rPr>
              <a:t> value</a:t>
            </a:r>
            <a:endParaRPr lang="fr-FR">
              <a:solidFill>
                <a:schemeClr val="accent2">
                  <a:lumMod val="50000"/>
                </a:schemeClr>
              </a:solidFill>
              <a:latin typeface="Consolas"/>
              <a:cs typeface="Calibri"/>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Destructuring, module</a:t>
            </a:r>
            <a:endParaRPr lang="fr-FR">
              <a:solidFill>
                <a:schemeClr val="accent2">
                  <a:lumMod val="50000"/>
                </a:schemeClr>
              </a:solidFill>
              <a:latin typeface="Consolas"/>
              <a:cs typeface="Calibri"/>
            </a:endParaRPr>
          </a:p>
          <a:p>
            <a:pPr lvl="1"/>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6" name="Groupe 25">
            <a:extLst>
              <a:ext uri="{FF2B5EF4-FFF2-40B4-BE49-F238E27FC236}">
                <a16:creationId xmlns:a16="http://schemas.microsoft.com/office/drawing/2014/main" id="{7F9FC6A2-0413-4D98-8FC5-31726B300F7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7" name="Groupe 26">
              <a:extLst>
                <a:ext uri="{FF2B5EF4-FFF2-40B4-BE49-F238E27FC236}">
                  <a16:creationId xmlns:a16="http://schemas.microsoft.com/office/drawing/2014/main" id="{FA6545C2-84E1-4713-AA28-B9452BA43789}"/>
                </a:ext>
              </a:extLst>
            </p:cNvPr>
            <p:cNvGrpSpPr/>
            <p:nvPr/>
          </p:nvGrpSpPr>
          <p:grpSpPr>
            <a:xfrm>
              <a:off x="6391009" y="4158446"/>
              <a:ext cx="670561" cy="1463040"/>
              <a:chOff x="5313680" y="4185920"/>
              <a:chExt cx="670560" cy="1463040"/>
            </a:xfrm>
            <a:grpFill/>
          </p:grpSpPr>
          <p:sp>
            <p:nvSpPr>
              <p:cNvPr id="38" name="Bande diagonale 37">
                <a:extLst>
                  <a:ext uri="{FF2B5EF4-FFF2-40B4-BE49-F238E27FC236}">
                    <a16:creationId xmlns:a16="http://schemas.microsoft.com/office/drawing/2014/main" id="{6A4DF909-45D2-4F7F-B26E-5696D78DBE6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Bande diagonale 38">
                <a:extLst>
                  <a:ext uri="{FF2B5EF4-FFF2-40B4-BE49-F238E27FC236}">
                    <a16:creationId xmlns:a16="http://schemas.microsoft.com/office/drawing/2014/main" id="{D472E47A-DA00-43B2-8774-1A0CA40D991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4" name="Groupe 33">
              <a:extLst>
                <a:ext uri="{FF2B5EF4-FFF2-40B4-BE49-F238E27FC236}">
                  <a16:creationId xmlns:a16="http://schemas.microsoft.com/office/drawing/2014/main" id="{A6DC9C4B-FC40-4146-9D24-E46BC73B1B27}"/>
                </a:ext>
              </a:extLst>
            </p:cNvPr>
            <p:cNvGrpSpPr/>
            <p:nvPr/>
          </p:nvGrpSpPr>
          <p:grpSpPr>
            <a:xfrm rot="10800000">
              <a:off x="4211850" y="4177849"/>
              <a:ext cx="670561" cy="1463040"/>
              <a:chOff x="5313680" y="4185920"/>
              <a:chExt cx="670560" cy="1463040"/>
            </a:xfrm>
            <a:grpFill/>
          </p:grpSpPr>
          <p:sp>
            <p:nvSpPr>
              <p:cNvPr id="36" name="Bande diagonale 35">
                <a:extLst>
                  <a:ext uri="{FF2B5EF4-FFF2-40B4-BE49-F238E27FC236}">
                    <a16:creationId xmlns:a16="http://schemas.microsoft.com/office/drawing/2014/main" id="{51089638-EDB2-4104-B389-B770847C6C3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Bande diagonale 36">
                <a:extLst>
                  <a:ext uri="{FF2B5EF4-FFF2-40B4-BE49-F238E27FC236}">
                    <a16:creationId xmlns:a16="http://schemas.microsoft.com/office/drawing/2014/main" id="{AC97A5E7-A74A-4DBC-94E4-9FD9567EA5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5" name="Signe Moins 34">
              <a:extLst>
                <a:ext uri="{FF2B5EF4-FFF2-40B4-BE49-F238E27FC236}">
                  <a16:creationId xmlns:a16="http://schemas.microsoft.com/office/drawing/2014/main" id="{C971CC21-3096-4C20-9AA6-FBDF61406CAA}"/>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9009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TypeScript</a:t>
            </a:r>
            <a:endParaRPr lang="fr-FR" sz="6000" dirty="0">
              <a:latin typeface="Segoe UI" panose="020B0502040204020203" pitchFamily="34" charset="0"/>
              <a:cs typeface="Segoe UI" panose="020B0502040204020203" pitchFamily="34" charset="0"/>
            </a:endParaRPr>
          </a:p>
        </p:txBody>
      </p:sp>
      <p:sp>
        <p:nvSpPr>
          <p:cNvPr id="3" name="Ellipse 2">
            <a:extLst>
              <a:ext uri="{FF2B5EF4-FFF2-40B4-BE49-F238E27FC236}">
                <a16:creationId xmlns:a16="http://schemas.microsoft.com/office/drawing/2014/main" id="{3C86D6EB-5BA9-47E5-A4AF-F0F36EE9EFBB}"/>
              </a:ext>
            </a:extLst>
          </p:cNvPr>
          <p:cNvSpPr/>
          <p:nvPr/>
        </p:nvSpPr>
        <p:spPr>
          <a:xfrm>
            <a:off x="1307105" y="20701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73BB8C9-DA07-4B31-99EC-4A35B389DB72}"/>
              </a:ext>
            </a:extLst>
          </p:cNvPr>
          <p:cNvSpPr txBox="1"/>
          <p:nvPr/>
        </p:nvSpPr>
        <p:spPr>
          <a:xfrm>
            <a:off x="1726205" y="20701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Langage de programmation open source développé par Microsoft en 2012 </a:t>
            </a:r>
          </a:p>
        </p:txBody>
      </p:sp>
      <p:sp>
        <p:nvSpPr>
          <p:cNvPr id="5" name="Ellipse 4">
            <a:extLst>
              <a:ext uri="{FF2B5EF4-FFF2-40B4-BE49-F238E27FC236}">
                <a16:creationId xmlns:a16="http://schemas.microsoft.com/office/drawing/2014/main" id="{0A759168-B05A-4401-8A72-372632AFFE59}"/>
              </a:ext>
            </a:extLst>
          </p:cNvPr>
          <p:cNvSpPr/>
          <p:nvPr/>
        </p:nvSpPr>
        <p:spPr>
          <a:xfrm>
            <a:off x="1307105" y="32385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F00E630-4805-4D59-A75B-B7359C86CC60}"/>
              </a:ext>
            </a:extLst>
          </p:cNvPr>
          <p:cNvSpPr txBox="1"/>
          <p:nvPr/>
        </p:nvSpPr>
        <p:spPr>
          <a:xfrm>
            <a:off x="1202140" y="32385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Intègre la notion de typage et de programmation d’orientée objet</a:t>
            </a:r>
          </a:p>
        </p:txBody>
      </p:sp>
    </p:spTree>
    <p:extLst>
      <p:ext uri="{BB962C8B-B14F-4D97-AF65-F5344CB8AC3E}">
        <p14:creationId xmlns:p14="http://schemas.microsoft.com/office/powerpoint/2010/main" val="376782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14683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44835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1169551"/>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JavaScript rappel</a:t>
            </a:r>
          </a:p>
          <a:p>
            <a:pPr algn="ctr"/>
            <a:r>
              <a:rPr lang="fr-FR" sz="2000" i="1" dirty="0">
                <a:latin typeface="Segoe UI" panose="020B0502040204020203" pitchFamily="34" charset="0"/>
                <a:cs typeface="Segoe UI" panose="020B0502040204020203" pitchFamily="34" charset="0"/>
              </a:rPr>
              <a:t>Le bon, la brut et le truand ….</a:t>
            </a:r>
          </a:p>
        </p:txBody>
      </p:sp>
      <p:sp>
        <p:nvSpPr>
          <p:cNvPr id="5" name="ZoneTexte 4">
            <a:extLst>
              <a:ext uri="{FF2B5EF4-FFF2-40B4-BE49-F238E27FC236}">
                <a16:creationId xmlns:a16="http://schemas.microsoft.com/office/drawing/2014/main" id="{AC2D0974-2561-4235-8808-6F08779ADDF5}"/>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JavaScript = Typage dynamique</a:t>
            </a:r>
          </a:p>
        </p:txBody>
      </p:sp>
      <p:sp>
        <p:nvSpPr>
          <p:cNvPr id="7" name="ZoneTexte 6">
            <a:extLst>
              <a:ext uri="{FF2B5EF4-FFF2-40B4-BE49-F238E27FC236}">
                <a16:creationId xmlns:a16="http://schemas.microsoft.com/office/drawing/2014/main" id="{DB8BAC3F-960F-4943-9C1A-470C67FD1135}"/>
              </a:ext>
            </a:extLst>
          </p:cNvPr>
          <p:cNvSpPr txBox="1"/>
          <p:nvPr/>
        </p:nvSpPr>
        <p:spPr>
          <a:xfrm>
            <a:off x="761679" y="2845144"/>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variables peuvent contenir tout type d’objet</a:t>
            </a:r>
          </a:p>
        </p:txBody>
      </p:sp>
      <p:sp>
        <p:nvSpPr>
          <p:cNvPr id="9" name="ZoneTexte 8">
            <a:extLst>
              <a:ext uri="{FF2B5EF4-FFF2-40B4-BE49-F238E27FC236}">
                <a16:creationId xmlns:a16="http://schemas.microsoft.com/office/drawing/2014/main" id="{BD493725-E66E-47C4-96C4-1CBF9A26D23B}"/>
              </a:ext>
            </a:extLst>
          </p:cNvPr>
          <p:cNvSpPr txBox="1"/>
          <p:nvPr/>
        </p:nvSpPr>
        <p:spPr>
          <a:xfrm>
            <a:off x="761679" y="3705073"/>
            <a:ext cx="4068359" cy="36933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types sont déterminés à la volés</a:t>
            </a:r>
          </a:p>
        </p:txBody>
      </p:sp>
      <p:grpSp>
        <p:nvGrpSpPr>
          <p:cNvPr id="26" name="Groupe 25">
            <a:extLst>
              <a:ext uri="{FF2B5EF4-FFF2-40B4-BE49-F238E27FC236}">
                <a16:creationId xmlns:a16="http://schemas.microsoft.com/office/drawing/2014/main" id="{431003A2-4858-45BE-B739-3D99AF81899D}"/>
              </a:ext>
            </a:extLst>
          </p:cNvPr>
          <p:cNvGrpSpPr/>
          <p:nvPr/>
        </p:nvGrpSpPr>
        <p:grpSpPr>
          <a:xfrm>
            <a:off x="561843" y="2200659"/>
            <a:ext cx="4484095" cy="2023431"/>
            <a:chOff x="583205" y="2524085"/>
            <a:chExt cx="4484095" cy="2023431"/>
          </a:xfrm>
        </p:grpSpPr>
        <p:sp>
          <p:nvSpPr>
            <p:cNvPr id="6" name="ZoneTexte 5">
              <a:extLst>
                <a:ext uri="{FF2B5EF4-FFF2-40B4-BE49-F238E27FC236}">
                  <a16:creationId xmlns:a16="http://schemas.microsoft.com/office/drawing/2014/main" id="{3C848C4F-3E5F-4650-8387-551FB74E48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Bon </a:t>
              </a:r>
            </a:p>
          </p:txBody>
        </p:sp>
        <p:cxnSp>
          <p:nvCxnSpPr>
            <p:cNvPr id="10" name="Connecteur droit 9">
              <a:extLst>
                <a:ext uri="{FF2B5EF4-FFF2-40B4-BE49-F238E27FC236}">
                  <a16:creationId xmlns:a16="http://schemas.microsoft.com/office/drawing/2014/main" id="{C49A429C-0DBE-4A23-A008-E75B8320319E}"/>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B2ED3B10-F83D-4102-B324-B68193203C7C}"/>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143BFCE-4098-411D-833C-DB38AC5D8361}"/>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354BFB6-78F5-4AA8-82FF-1D054EDE5644}"/>
                </a:ext>
              </a:extLst>
            </p:cNvPr>
            <p:cNvCxnSpPr>
              <a:cxnSpLocks/>
              <a:endCxn id="6"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7" name="Groupe 26">
            <a:extLst>
              <a:ext uri="{FF2B5EF4-FFF2-40B4-BE49-F238E27FC236}">
                <a16:creationId xmlns:a16="http://schemas.microsoft.com/office/drawing/2014/main" id="{88F55E17-BC3A-4F32-ADB8-B2F9E2D8ABB8}"/>
              </a:ext>
            </a:extLst>
          </p:cNvPr>
          <p:cNvGrpSpPr/>
          <p:nvPr/>
        </p:nvGrpSpPr>
        <p:grpSpPr>
          <a:xfrm>
            <a:off x="6342333" y="2200657"/>
            <a:ext cx="4484095" cy="2023431"/>
            <a:chOff x="583205" y="2524085"/>
            <a:chExt cx="4484095" cy="2023431"/>
          </a:xfrm>
        </p:grpSpPr>
        <p:sp>
          <p:nvSpPr>
            <p:cNvPr id="28" name="ZoneTexte 27">
              <a:extLst>
                <a:ext uri="{FF2B5EF4-FFF2-40B4-BE49-F238E27FC236}">
                  <a16:creationId xmlns:a16="http://schemas.microsoft.com/office/drawing/2014/main" id="{14E5BC71-8676-4BFD-8031-AB06DD6930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La Brute</a:t>
              </a:r>
            </a:p>
          </p:txBody>
        </p:sp>
        <p:cxnSp>
          <p:nvCxnSpPr>
            <p:cNvPr id="29" name="Connecteur droit 28">
              <a:extLst>
                <a:ext uri="{FF2B5EF4-FFF2-40B4-BE49-F238E27FC236}">
                  <a16:creationId xmlns:a16="http://schemas.microsoft.com/office/drawing/2014/main" id="{1693B7AE-6ADD-4A32-BF3E-548D85832592}"/>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B7F80CB8-5CA7-4640-879E-4F6A6A7A6B97}"/>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E563B45-C127-4B20-A314-9D9BAD08918A}"/>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C5463B46-9DD4-4159-83AA-FC31C4D49973}"/>
                </a:ext>
              </a:extLst>
            </p:cNvPr>
            <p:cNvCxnSpPr>
              <a:cxnSpLocks/>
              <a:endCxn id="28"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ZoneTexte 32">
            <a:extLst>
              <a:ext uri="{FF2B5EF4-FFF2-40B4-BE49-F238E27FC236}">
                <a16:creationId xmlns:a16="http://schemas.microsoft.com/office/drawing/2014/main" id="{278D8F8F-DBDD-4A7F-8B19-09A2E21DE83D}"/>
              </a:ext>
            </a:extLst>
          </p:cNvPr>
          <p:cNvSpPr txBox="1"/>
          <p:nvPr/>
        </p:nvSpPr>
        <p:spPr>
          <a:xfrm>
            <a:off x="6622686" y="2804963"/>
            <a:ext cx="3954059" cy="923330"/>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Certaines applications JavaScript peuvent atteindre plus de 10 000 lignes de code. </a:t>
            </a:r>
          </a:p>
        </p:txBody>
      </p:sp>
      <p:grpSp>
        <p:nvGrpSpPr>
          <p:cNvPr id="34" name="Groupe 33">
            <a:extLst>
              <a:ext uri="{FF2B5EF4-FFF2-40B4-BE49-F238E27FC236}">
                <a16:creationId xmlns:a16="http://schemas.microsoft.com/office/drawing/2014/main" id="{71457AFB-5B5D-4832-8FB3-21616ADAC6C2}"/>
              </a:ext>
            </a:extLst>
          </p:cNvPr>
          <p:cNvGrpSpPr/>
          <p:nvPr/>
        </p:nvGrpSpPr>
        <p:grpSpPr>
          <a:xfrm>
            <a:off x="3723323" y="4351658"/>
            <a:ext cx="4484095" cy="2023431"/>
            <a:chOff x="583205" y="2524085"/>
            <a:chExt cx="4484095" cy="2023431"/>
          </a:xfrm>
        </p:grpSpPr>
        <p:sp>
          <p:nvSpPr>
            <p:cNvPr id="35" name="ZoneTexte 34">
              <a:extLst>
                <a:ext uri="{FF2B5EF4-FFF2-40B4-BE49-F238E27FC236}">
                  <a16:creationId xmlns:a16="http://schemas.microsoft.com/office/drawing/2014/main" id="{2DCB3B70-EE23-457F-AC44-A29EDF59A709}"/>
                </a:ext>
              </a:extLst>
            </p:cNvPr>
            <p:cNvSpPr txBox="1"/>
            <p:nvPr/>
          </p:nvSpPr>
          <p:spPr>
            <a:xfrm>
              <a:off x="583205" y="2524085"/>
              <a:ext cx="1966277"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Truand</a:t>
              </a:r>
            </a:p>
          </p:txBody>
        </p:sp>
        <p:cxnSp>
          <p:nvCxnSpPr>
            <p:cNvPr id="36" name="Connecteur droit 35">
              <a:extLst>
                <a:ext uri="{FF2B5EF4-FFF2-40B4-BE49-F238E27FC236}">
                  <a16:creationId xmlns:a16="http://schemas.microsoft.com/office/drawing/2014/main" id="{E37C821D-6EB9-4F1D-B74A-6DA0B432F50F}"/>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5E65419-AB70-4588-A36F-D0BE3356115D}"/>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A062D55-8E12-431E-A26F-22A06FCB2607}"/>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A7F0C9F5-5854-4988-8192-9C155BE1E5F6}"/>
                </a:ext>
              </a:extLst>
            </p:cNvPr>
            <p:cNvCxnSpPr>
              <a:cxnSpLocks/>
              <a:endCxn id="35" idx="3"/>
            </p:cNvCxnSpPr>
            <p:nvPr/>
          </p:nvCxnSpPr>
          <p:spPr>
            <a:xfrm flipH="1">
              <a:off x="2549482" y="2739529"/>
              <a:ext cx="251781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1" name="ZoneTexte 40">
            <a:extLst>
              <a:ext uri="{FF2B5EF4-FFF2-40B4-BE49-F238E27FC236}">
                <a16:creationId xmlns:a16="http://schemas.microsoft.com/office/drawing/2014/main" id="{9C879BC4-1327-4884-84D6-29DBD7BD96F8}"/>
              </a:ext>
            </a:extLst>
          </p:cNvPr>
          <p:cNvSpPr txBox="1"/>
          <p:nvPr/>
        </p:nvSpPr>
        <p:spPr>
          <a:xfrm>
            <a:off x="4118970" y="4826738"/>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Difficile de garantir le type de la variable</a:t>
            </a:r>
          </a:p>
        </p:txBody>
      </p:sp>
      <p:sp>
        <p:nvSpPr>
          <p:cNvPr id="42" name="ZoneTexte 41">
            <a:extLst>
              <a:ext uri="{FF2B5EF4-FFF2-40B4-BE49-F238E27FC236}">
                <a16:creationId xmlns:a16="http://schemas.microsoft.com/office/drawing/2014/main" id="{2D7DBA0E-E598-4C31-A96C-23F243076183}"/>
              </a:ext>
            </a:extLst>
          </p:cNvPr>
          <p:cNvSpPr txBox="1"/>
          <p:nvPr/>
        </p:nvSpPr>
        <p:spPr>
          <a:xfrm>
            <a:off x="4118969" y="5600912"/>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Tous les développeur n’utilise pas === pour </a:t>
            </a:r>
            <a:r>
              <a:rPr lang="fr-FR">
                <a:latin typeface="Segoe UI" panose="020B0502040204020203" pitchFamily="34" charset="0"/>
                <a:cs typeface="Segoe UI" panose="020B0502040204020203" pitchFamily="34" charset="0"/>
              </a:rPr>
              <a:t>la comparaison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5589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3" name="Rectangle 2">
            <a:extLst>
              <a:ext uri="{FF2B5EF4-FFF2-40B4-BE49-F238E27FC236}">
                <a16:creationId xmlns:a16="http://schemas.microsoft.com/office/drawing/2014/main" id="{1386AED1-F2A8-4E6B-A7CC-99BDB4D0F3BA}"/>
              </a:ext>
            </a:extLst>
          </p:cNvPr>
          <p:cNvSpPr/>
          <p:nvPr/>
        </p:nvSpPr>
        <p:spPr>
          <a:xfrm>
            <a:off x="742122" y="2774123"/>
            <a:ext cx="3962400" cy="1775791"/>
          </a:xfrm>
          <a:prstGeom prst="rect">
            <a:avLst/>
          </a:prstGeom>
          <a:noFill/>
          <a:ln w="38100">
            <a:solidFill>
              <a:srgbClr val="007A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40936CD-EC28-4A02-8BAA-E039670FB938}"/>
              </a:ext>
            </a:extLst>
          </p:cNvPr>
          <p:cNvSpPr txBox="1"/>
          <p:nvPr/>
        </p:nvSpPr>
        <p:spPr>
          <a:xfrm>
            <a:off x="1384852" y="2312458"/>
            <a:ext cx="2676939" cy="461665"/>
          </a:xfrm>
          <a:prstGeom prst="rect">
            <a:avLst/>
          </a:prstGeom>
          <a:noFill/>
        </p:spPr>
        <p:txBody>
          <a:bodyPr wrap="square" rtlCol="0">
            <a:spAutoFit/>
          </a:bodyPr>
          <a:lstStyle/>
          <a:p>
            <a:pPr algn="ctr"/>
            <a:r>
              <a:rPr lang="fr-FR" sz="2400" dirty="0" err="1">
                <a:solidFill>
                  <a:srgbClr val="007ACC"/>
                </a:solidFill>
              </a:rPr>
              <a:t>TypeScript</a:t>
            </a:r>
            <a:endParaRPr lang="fr-FR" sz="2400" dirty="0">
              <a:solidFill>
                <a:srgbClr val="007ACC"/>
              </a:solidFill>
            </a:endParaRPr>
          </a:p>
        </p:txBody>
      </p:sp>
      <p:grpSp>
        <p:nvGrpSpPr>
          <p:cNvPr id="9" name="Groupe 8">
            <a:extLst>
              <a:ext uri="{FF2B5EF4-FFF2-40B4-BE49-F238E27FC236}">
                <a16:creationId xmlns:a16="http://schemas.microsoft.com/office/drawing/2014/main" id="{BA84F479-74A9-4D88-9B02-1AC0E8FAF521}"/>
              </a:ext>
            </a:extLst>
          </p:cNvPr>
          <p:cNvGrpSpPr/>
          <p:nvPr/>
        </p:nvGrpSpPr>
        <p:grpSpPr>
          <a:xfrm>
            <a:off x="1073426" y="3004931"/>
            <a:ext cx="3366052" cy="1351722"/>
            <a:chOff x="1378226" y="2623930"/>
            <a:chExt cx="3366052" cy="1351722"/>
          </a:xfrm>
        </p:grpSpPr>
        <p:sp>
          <p:nvSpPr>
            <p:cNvPr id="4" name="Rectangle : coins arrondis 3">
              <a:extLst>
                <a:ext uri="{FF2B5EF4-FFF2-40B4-BE49-F238E27FC236}">
                  <a16:creationId xmlns:a16="http://schemas.microsoft.com/office/drawing/2014/main" id="{89C827E6-A9BA-4BA5-80FC-834BCAF48A2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50CC4D7-119B-4A7F-AE07-E9891C3C013E}"/>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7" name="Rectangle 6">
            <a:extLst>
              <a:ext uri="{FF2B5EF4-FFF2-40B4-BE49-F238E27FC236}">
                <a16:creationId xmlns:a16="http://schemas.microsoft.com/office/drawing/2014/main" id="{CD789247-7E47-44F8-9B71-6C6CF04779E0}"/>
              </a:ext>
            </a:extLst>
          </p:cNvPr>
          <p:cNvSpPr/>
          <p:nvPr/>
        </p:nvSpPr>
        <p:spPr>
          <a:xfrm>
            <a:off x="5458736" y="1925935"/>
            <a:ext cx="1736034" cy="34985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Compilation</a:t>
            </a:r>
          </a:p>
        </p:txBody>
      </p:sp>
      <p:grpSp>
        <p:nvGrpSpPr>
          <p:cNvPr id="10" name="Groupe 9">
            <a:extLst>
              <a:ext uri="{FF2B5EF4-FFF2-40B4-BE49-F238E27FC236}">
                <a16:creationId xmlns:a16="http://schemas.microsoft.com/office/drawing/2014/main" id="{B0FD839C-4DD3-448B-8844-EEE2AA5E117C}"/>
              </a:ext>
            </a:extLst>
          </p:cNvPr>
          <p:cNvGrpSpPr/>
          <p:nvPr/>
        </p:nvGrpSpPr>
        <p:grpSpPr>
          <a:xfrm>
            <a:off x="8008618" y="3004931"/>
            <a:ext cx="3366052" cy="1351722"/>
            <a:chOff x="1378226" y="2623930"/>
            <a:chExt cx="3366052" cy="1351722"/>
          </a:xfrm>
        </p:grpSpPr>
        <p:sp>
          <p:nvSpPr>
            <p:cNvPr id="11" name="Rectangle : coins arrondis 10">
              <a:extLst>
                <a:ext uri="{FF2B5EF4-FFF2-40B4-BE49-F238E27FC236}">
                  <a16:creationId xmlns:a16="http://schemas.microsoft.com/office/drawing/2014/main" id="{76F52945-F872-41F5-9984-AD5241BFCA9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20C43195-3A0E-43DF-A981-B733CA3E8B5B}"/>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13" name="Flèche : droite 12">
            <a:extLst>
              <a:ext uri="{FF2B5EF4-FFF2-40B4-BE49-F238E27FC236}">
                <a16:creationId xmlns:a16="http://schemas.microsoft.com/office/drawing/2014/main" id="{62EF40D8-1177-4A57-84A7-80C367447E77}"/>
              </a:ext>
            </a:extLst>
          </p:cNvPr>
          <p:cNvSpPr/>
          <p:nvPr/>
        </p:nvSpPr>
        <p:spPr>
          <a:xfrm>
            <a:off x="4890052" y="3336236"/>
            <a:ext cx="3118566" cy="808382"/>
          </a:xfrm>
          <a:prstGeom prst="rightArrow">
            <a:avLst/>
          </a:prstGeom>
          <a:solidFill>
            <a:srgbClr val="FF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66F3B3D-EDAC-4065-AC18-F91451A52EA4}"/>
              </a:ext>
            </a:extLst>
          </p:cNvPr>
          <p:cNvSpPr txBox="1"/>
          <p:nvPr/>
        </p:nvSpPr>
        <p:spPr>
          <a:xfrm>
            <a:off x="5458736" y="5643563"/>
            <a:ext cx="1856464" cy="369332"/>
          </a:xfrm>
          <a:prstGeom prst="rect">
            <a:avLst/>
          </a:prstGeom>
          <a:noFill/>
        </p:spPr>
        <p:txBody>
          <a:bodyPr wrap="square" rtlCol="0">
            <a:spAutoFit/>
          </a:bodyPr>
          <a:lstStyle/>
          <a:p>
            <a:pPr algn="ctr"/>
            <a:r>
              <a:rPr lang="fr-FR" b="1" dirty="0" err="1">
                <a:latin typeface="Segoe UI" panose="020B0502040204020203" pitchFamily="34" charset="0"/>
                <a:cs typeface="Segoe UI" panose="020B0502040204020203" pitchFamily="34" charset="0"/>
              </a:rPr>
              <a:t>Tsc</a:t>
            </a:r>
            <a:r>
              <a:rPr lang="fr-FR" b="1" dirty="0">
                <a:latin typeface="Segoe UI" panose="020B0502040204020203" pitchFamily="34" charset="0"/>
                <a:cs typeface="Segoe UI" panose="020B0502040204020203" pitchFamily="34" charset="0"/>
              </a:rPr>
              <a:t> </a:t>
            </a:r>
            <a:r>
              <a:rPr lang="fr-FR" b="1" dirty="0" err="1">
                <a:latin typeface="Segoe UI" panose="020B0502040204020203" pitchFamily="34" charset="0"/>
                <a:cs typeface="Segoe UI" panose="020B0502040204020203" pitchFamily="34" charset="0"/>
              </a:rPr>
              <a:t>first.ts</a:t>
            </a:r>
            <a:endParaRPr lang="fr-F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4973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droite 1">
            <a:extLst>
              <a:ext uri="{FF2B5EF4-FFF2-40B4-BE49-F238E27FC236}">
                <a16:creationId xmlns:a16="http://schemas.microsoft.com/office/drawing/2014/main" id="{044003B7-144A-4FB7-9EA9-04C98BDE47BB}"/>
              </a:ext>
            </a:extLst>
          </p:cNvPr>
          <p:cNvSpPr/>
          <p:nvPr/>
        </p:nvSpPr>
        <p:spPr>
          <a:xfrm>
            <a:off x="990600" y="1386840"/>
            <a:ext cx="10896600" cy="480060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58F5FCA1-1BEA-45EC-81A4-2E5F5BFB4E1F}"/>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5" name="Rectangle : coins arrondis 4">
            <a:extLst>
              <a:ext uri="{FF2B5EF4-FFF2-40B4-BE49-F238E27FC236}">
                <a16:creationId xmlns:a16="http://schemas.microsoft.com/office/drawing/2014/main" id="{B54211CA-48F5-4B0D-9D9F-97030BC94869}"/>
              </a:ext>
            </a:extLst>
          </p:cNvPr>
          <p:cNvSpPr/>
          <p:nvPr/>
        </p:nvSpPr>
        <p:spPr>
          <a:xfrm>
            <a:off x="3048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 JavaScript Standard</a:t>
            </a:r>
          </a:p>
        </p:txBody>
      </p:sp>
      <p:sp>
        <p:nvSpPr>
          <p:cNvPr id="6" name="Rectangle : coins arrondis 5">
            <a:extLst>
              <a:ext uri="{FF2B5EF4-FFF2-40B4-BE49-F238E27FC236}">
                <a16:creationId xmlns:a16="http://schemas.microsoft.com/office/drawing/2014/main" id="{4AA8B23E-2BC4-459B-9232-2C5A8303EFCD}"/>
              </a:ext>
            </a:extLst>
          </p:cNvPr>
          <p:cNvSpPr/>
          <p:nvPr/>
        </p:nvSpPr>
        <p:spPr>
          <a:xfrm>
            <a:off x="171399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Static</a:t>
            </a:r>
            <a:r>
              <a:rPr lang="fr-FR" dirty="0">
                <a:solidFill>
                  <a:schemeClr val="bg1"/>
                </a:solidFill>
                <a:latin typeface="Segoe UI" panose="020B0502040204020203" pitchFamily="34" charset="0"/>
                <a:cs typeface="Segoe UI" panose="020B0502040204020203" pitchFamily="34" charset="0"/>
              </a:rPr>
              <a:t> </a:t>
            </a:r>
            <a:r>
              <a:rPr lang="fr-FR" dirty="0" err="1">
                <a:solidFill>
                  <a:schemeClr val="bg1"/>
                </a:solidFill>
                <a:latin typeface="Segoe UI" panose="020B0502040204020203" pitchFamily="34" charset="0"/>
                <a:cs typeface="Segoe UI" panose="020B0502040204020203" pitchFamily="34" charset="0"/>
              </a:rPr>
              <a:t>Typing</a:t>
            </a:r>
            <a:endParaRPr lang="fr-FR" dirty="0">
              <a:solidFill>
                <a:schemeClr val="bg1"/>
              </a:solidFill>
              <a:latin typeface="Segoe UI" panose="020B0502040204020203" pitchFamily="34" charset="0"/>
              <a:cs typeface="Segoe UI" panose="020B0502040204020203" pitchFamily="34" charset="0"/>
            </a:endParaRPr>
          </a:p>
        </p:txBody>
      </p:sp>
      <p:sp>
        <p:nvSpPr>
          <p:cNvPr id="7" name="Rectangle : coins arrondis 6">
            <a:extLst>
              <a:ext uri="{FF2B5EF4-FFF2-40B4-BE49-F238E27FC236}">
                <a16:creationId xmlns:a16="http://schemas.microsoft.com/office/drawing/2014/main" id="{C86C4CDE-3075-495A-AC16-4C82818C4D7D}"/>
              </a:ext>
            </a:extLst>
          </p:cNvPr>
          <p:cNvSpPr/>
          <p:nvPr/>
        </p:nvSpPr>
        <p:spPr>
          <a:xfrm>
            <a:off x="3370142"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Encapsulation via les classes et modules</a:t>
            </a:r>
          </a:p>
        </p:txBody>
      </p:sp>
      <p:sp>
        <p:nvSpPr>
          <p:cNvPr id="8" name="Rectangle : coins arrondis 7">
            <a:extLst>
              <a:ext uri="{FF2B5EF4-FFF2-40B4-BE49-F238E27FC236}">
                <a16:creationId xmlns:a16="http://schemas.microsoft.com/office/drawing/2014/main" id="{11A925FB-DF2D-4472-8326-CC6DC228591A}"/>
              </a:ext>
            </a:extLst>
          </p:cNvPr>
          <p:cNvSpPr/>
          <p:nvPr/>
        </p:nvSpPr>
        <p:spPr>
          <a:xfrm>
            <a:off x="5155108"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les constructeurs, propriétés et fonctions</a:t>
            </a:r>
          </a:p>
        </p:txBody>
      </p:sp>
      <p:sp>
        <p:nvSpPr>
          <p:cNvPr id="9" name="Rectangle : coins arrondis 8">
            <a:extLst>
              <a:ext uri="{FF2B5EF4-FFF2-40B4-BE49-F238E27FC236}">
                <a16:creationId xmlns:a16="http://schemas.microsoft.com/office/drawing/2014/main" id="{F733DE52-4089-41F9-92AA-0D0FFC348CD9}"/>
              </a:ext>
            </a:extLst>
          </p:cNvPr>
          <p:cNvSpPr/>
          <p:nvPr/>
        </p:nvSpPr>
        <p:spPr>
          <a:xfrm>
            <a:off x="694007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Définition d’interface</a:t>
            </a:r>
          </a:p>
        </p:txBody>
      </p:sp>
      <p:sp>
        <p:nvSpPr>
          <p:cNvPr id="10" name="Rectangle : coins arrondis 9">
            <a:extLst>
              <a:ext uri="{FF2B5EF4-FFF2-40B4-BE49-F238E27FC236}">
                <a16:creationId xmlns:a16="http://schemas.microsoft.com/office/drawing/2014/main" id="{800ECEAF-06F1-433B-8CA8-2BD2880DAC5C}"/>
              </a:ext>
            </a:extLst>
          </p:cNvPr>
          <p:cNvSpPr/>
          <p:nvPr/>
        </p:nvSpPr>
        <p:spPr>
          <a:xfrm>
            <a:off x="864695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des fonctions lambda</a:t>
            </a:r>
          </a:p>
        </p:txBody>
      </p:sp>
      <p:sp>
        <p:nvSpPr>
          <p:cNvPr id="11" name="Rectangle : coins arrondis 10">
            <a:extLst>
              <a:ext uri="{FF2B5EF4-FFF2-40B4-BE49-F238E27FC236}">
                <a16:creationId xmlns:a16="http://schemas.microsoft.com/office/drawing/2014/main" id="{9D986501-9246-4006-8ED4-F683676CE8D5}"/>
              </a:ext>
            </a:extLst>
          </p:cNvPr>
          <p:cNvSpPr/>
          <p:nvPr/>
        </p:nvSpPr>
        <p:spPr>
          <a:xfrm>
            <a:off x="10353834" y="2743200"/>
            <a:ext cx="1435668"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Intellisense</a:t>
            </a:r>
            <a:r>
              <a:rPr lang="fr-FR" dirty="0">
                <a:solidFill>
                  <a:schemeClr val="bg1"/>
                </a:solidFill>
                <a:latin typeface="Segoe UI" panose="020B0502040204020203" pitchFamily="34" charset="0"/>
                <a:cs typeface="Segoe UI" panose="020B0502040204020203" pitchFamily="34" charset="0"/>
              </a:rPr>
              <a:t> and vérification de la syntaxe</a:t>
            </a:r>
          </a:p>
        </p:txBody>
      </p:sp>
    </p:spTree>
    <p:extLst>
      <p:ext uri="{BB962C8B-B14F-4D97-AF65-F5344CB8AC3E}">
        <p14:creationId xmlns:p14="http://schemas.microsoft.com/office/powerpoint/2010/main" val="2364221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1AFA3B5-5A24-4922-A168-960B2A68995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Code hiérarchie</a:t>
            </a:r>
          </a:p>
        </p:txBody>
      </p:sp>
      <p:grpSp>
        <p:nvGrpSpPr>
          <p:cNvPr id="5" name="Groupe 4">
            <a:extLst>
              <a:ext uri="{FF2B5EF4-FFF2-40B4-BE49-F238E27FC236}">
                <a16:creationId xmlns:a16="http://schemas.microsoft.com/office/drawing/2014/main" id="{43451CEC-CB81-41A0-8E9A-225F74EF3976}"/>
              </a:ext>
            </a:extLst>
          </p:cNvPr>
          <p:cNvGrpSpPr/>
          <p:nvPr/>
        </p:nvGrpSpPr>
        <p:grpSpPr>
          <a:xfrm>
            <a:off x="1057833" y="1283087"/>
            <a:ext cx="7377113" cy="4579798"/>
            <a:chOff x="903454" y="1283087"/>
            <a:chExt cx="7377113" cy="4579798"/>
          </a:xfrm>
        </p:grpSpPr>
        <p:sp>
          <p:nvSpPr>
            <p:cNvPr id="3" name="Rectangle 2">
              <a:extLst>
                <a:ext uri="{FF2B5EF4-FFF2-40B4-BE49-F238E27FC236}">
                  <a16:creationId xmlns:a16="http://schemas.microsoft.com/office/drawing/2014/main" id="{29AF7DEE-7151-413A-8FDB-5785F5D6B358}"/>
                </a:ext>
              </a:extLst>
            </p:cNvPr>
            <p:cNvSpPr/>
            <p:nvPr/>
          </p:nvSpPr>
          <p:spPr>
            <a:xfrm>
              <a:off x="4851567" y="1283087"/>
              <a:ext cx="3429000" cy="971550"/>
            </a:xfrm>
            <a:prstGeom prst="rect">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Module / </a:t>
              </a:r>
              <a:r>
                <a:rPr lang="fr-FR" sz="2400" dirty="0" err="1">
                  <a:solidFill>
                    <a:schemeClr val="bg1"/>
                  </a:solidFill>
                  <a:latin typeface="Segoe UI" panose="020B0502040204020203" pitchFamily="34" charset="0"/>
                  <a:cs typeface="Segoe UI" panose="020B0502040204020203" pitchFamily="34" charset="0"/>
                </a:rPr>
                <a:t>Namespace</a:t>
              </a:r>
              <a:endParaRPr lang="fr-FR" sz="2400" dirty="0">
                <a:solidFill>
                  <a:schemeClr val="bg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D5B470D-D861-4EE1-9955-E421A264AA09}"/>
                </a:ext>
              </a:extLst>
            </p:cNvPr>
            <p:cNvSpPr/>
            <p:nvPr/>
          </p:nvSpPr>
          <p:spPr>
            <a:xfrm>
              <a:off x="4851567" y="2848222"/>
              <a:ext cx="3429000" cy="971550"/>
            </a:xfrm>
            <a:prstGeom prst="rect">
              <a:avLst/>
            </a:prstGeom>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Class</a:t>
              </a:r>
            </a:p>
          </p:txBody>
        </p:sp>
        <p:cxnSp>
          <p:nvCxnSpPr>
            <p:cNvPr id="6" name="Connecteur droit avec flèche 5">
              <a:extLst>
                <a:ext uri="{FF2B5EF4-FFF2-40B4-BE49-F238E27FC236}">
                  <a16:creationId xmlns:a16="http://schemas.microsoft.com/office/drawing/2014/main" id="{008EAE94-C63A-44B2-82D0-FC9C7BFFCB54}"/>
                </a:ext>
              </a:extLst>
            </p:cNvPr>
            <p:cNvCxnSpPr>
              <a:stCxn id="3" idx="2"/>
              <a:endCxn id="4" idx="0"/>
            </p:cNvCxnSpPr>
            <p:nvPr/>
          </p:nvCxnSpPr>
          <p:spPr>
            <a:xfrm>
              <a:off x="6566067" y="2254637"/>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7116606-1CE1-4F60-AF20-F0226D32A5DB}"/>
                </a:ext>
              </a:extLst>
            </p:cNvPr>
            <p:cNvSpPr/>
            <p:nvPr/>
          </p:nvSpPr>
          <p:spPr>
            <a:xfrm>
              <a:off x="4851567" y="4413356"/>
              <a:ext cx="3429000" cy="144952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Fields</a:t>
              </a:r>
            </a:p>
            <a:p>
              <a:pPr algn="ctr"/>
              <a:r>
                <a:rPr lang="fr-FR" sz="2000" dirty="0" err="1">
                  <a:solidFill>
                    <a:schemeClr val="bg1"/>
                  </a:solidFill>
                  <a:latin typeface="Segoe UI" panose="020B0502040204020203" pitchFamily="34" charset="0"/>
                  <a:cs typeface="Segoe UI" panose="020B0502040204020203" pitchFamily="34" charset="0"/>
                </a:rPr>
                <a:t>Constructors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Properties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Functions</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a:extLst>
                <a:ext uri="{FF2B5EF4-FFF2-40B4-BE49-F238E27FC236}">
                  <a16:creationId xmlns:a16="http://schemas.microsoft.com/office/drawing/2014/main" id="{88C6628E-BA56-4711-861D-9E0A57873FD8}"/>
                </a:ext>
              </a:extLst>
            </p:cNvPr>
            <p:cNvCxnSpPr/>
            <p:nvPr/>
          </p:nvCxnSpPr>
          <p:spPr>
            <a:xfrm>
              <a:off x="6561801" y="3819772"/>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A616B61-0E63-42A2-A4B3-0EBE78F57714}"/>
                </a:ext>
              </a:extLst>
            </p:cNvPr>
            <p:cNvSpPr/>
            <p:nvPr/>
          </p:nvSpPr>
          <p:spPr>
            <a:xfrm>
              <a:off x="903454" y="2848222"/>
              <a:ext cx="3429000" cy="971550"/>
            </a:xfrm>
            <a:prstGeom prst="rect">
              <a:avLst/>
            </a:prstGeom>
            <a:solidFill>
              <a:schemeClr val="accent5">
                <a:lumMod val="75000"/>
              </a:schemeClr>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Interface</a:t>
              </a:r>
            </a:p>
          </p:txBody>
        </p:sp>
        <p:cxnSp>
          <p:nvCxnSpPr>
            <p:cNvPr id="10" name="Connecteur droit avec flèche 9">
              <a:extLst>
                <a:ext uri="{FF2B5EF4-FFF2-40B4-BE49-F238E27FC236}">
                  <a16:creationId xmlns:a16="http://schemas.microsoft.com/office/drawing/2014/main" id="{E9E5DAB6-F5EB-4D58-9084-32C9E44A4446}"/>
                </a:ext>
              </a:extLst>
            </p:cNvPr>
            <p:cNvCxnSpPr>
              <a:cxnSpLocks/>
              <a:stCxn id="4" idx="1"/>
              <a:endCxn id="9" idx="3"/>
            </p:cNvCxnSpPr>
            <p:nvPr/>
          </p:nvCxnSpPr>
          <p:spPr>
            <a:xfrm flipH="1">
              <a:off x="4332454" y="3333997"/>
              <a:ext cx="51911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47345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5471FF01-6C9A-4C04-9BB4-8670D08E062C}"/>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0B13596D-283E-46BF-9E9F-4ABCAF1DB99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EB49885D-30F8-47D0-8F2C-E288623883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FA36511F-6593-4AD9-A56A-D29837105BD4}"/>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F87A57DB-324B-4686-9552-6EA09648132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8BF64C88-F99D-48AE-8B60-482E4577F63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2" name="ZoneTexte 11">
            <a:extLst>
              <a:ext uri="{FF2B5EF4-FFF2-40B4-BE49-F238E27FC236}">
                <a16:creationId xmlns:a16="http://schemas.microsoft.com/office/drawing/2014/main" id="{7F9C9B76-6022-439D-AC50-F735C191CAC9}"/>
              </a:ext>
            </a:extLst>
          </p:cNvPr>
          <p:cNvSpPr txBox="1"/>
          <p:nvPr/>
        </p:nvSpPr>
        <p:spPr>
          <a:xfrm>
            <a:off x="408977" y="1778000"/>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Aussi appelé ES6 ou ECMA Script 2015</a:t>
            </a:r>
          </a:p>
        </p:txBody>
      </p:sp>
      <p:sp>
        <p:nvSpPr>
          <p:cNvPr id="13" name="ZoneTexte 12">
            <a:extLst>
              <a:ext uri="{FF2B5EF4-FFF2-40B4-BE49-F238E27FC236}">
                <a16:creationId xmlns:a16="http://schemas.microsoft.com/office/drawing/2014/main" id="{999EE128-A972-449D-9D52-D721526C6971}"/>
              </a:ext>
            </a:extLst>
          </p:cNvPr>
          <p:cNvSpPr txBox="1"/>
          <p:nvPr/>
        </p:nvSpPr>
        <p:spPr>
          <a:xfrm>
            <a:off x="408977" y="2694354"/>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Offre de nouvelles fonctionnalités</a:t>
            </a:r>
          </a:p>
        </p:txBody>
      </p:sp>
      <p:graphicFrame>
        <p:nvGraphicFramePr>
          <p:cNvPr id="2" name="Diagramme 1">
            <a:extLst>
              <a:ext uri="{FF2B5EF4-FFF2-40B4-BE49-F238E27FC236}">
                <a16:creationId xmlns:a16="http://schemas.microsoft.com/office/drawing/2014/main" id="{D2C0CE95-7AEF-4123-90E6-CFEDB31451DA}"/>
              </a:ext>
            </a:extLst>
          </p:cNvPr>
          <p:cNvGraphicFramePr/>
          <p:nvPr>
            <p:extLst>
              <p:ext uri="{D42A27DB-BD31-4B8C-83A1-F6EECF244321}">
                <p14:modId xmlns:p14="http://schemas.microsoft.com/office/powerpoint/2010/main" val="3719679593"/>
              </p:ext>
            </p:extLst>
          </p:nvPr>
        </p:nvGraphicFramePr>
        <p:xfrm>
          <a:off x="2972312" y="2377441"/>
          <a:ext cx="8051287" cy="4665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Image 13">
            <a:extLst>
              <a:ext uri="{FF2B5EF4-FFF2-40B4-BE49-F238E27FC236}">
                <a16:creationId xmlns:a16="http://schemas.microsoft.com/office/drawing/2014/main" id="{D1DF8AD4-8569-4059-BECB-F997FC1DC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0BBC4ABF-46C8-4CA1-90A6-A353ACDB511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20976CCE-8531-4110-9AB4-8399D70AFB9A}"/>
                </a:ext>
              </a:extLst>
            </p:cNvPr>
            <p:cNvGrpSpPr/>
            <p:nvPr/>
          </p:nvGrpSpPr>
          <p:grpSpPr>
            <a:xfrm>
              <a:off x="6391009" y="4158446"/>
              <a:ext cx="670561" cy="1463040"/>
              <a:chOff x="5313680" y="4185920"/>
              <a:chExt cx="670560" cy="1463040"/>
            </a:xfrm>
            <a:grpFill/>
          </p:grpSpPr>
          <p:sp>
            <p:nvSpPr>
              <p:cNvPr id="22" name="Bande diagonale 21">
                <a:extLst>
                  <a:ext uri="{FF2B5EF4-FFF2-40B4-BE49-F238E27FC236}">
                    <a16:creationId xmlns:a16="http://schemas.microsoft.com/office/drawing/2014/main" id="{01C4B565-30BA-402A-9AF0-59468654A02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3D16A5BE-7A5A-4591-A986-D2B3ED98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92C2EC62-1CC6-4109-B8AB-92F4D176F3FB}"/>
                </a:ext>
              </a:extLst>
            </p:cNvPr>
            <p:cNvGrpSpPr/>
            <p:nvPr/>
          </p:nvGrpSpPr>
          <p:grpSpPr>
            <a:xfrm rot="10800000">
              <a:off x="4211850" y="4177849"/>
              <a:ext cx="670561" cy="1463040"/>
              <a:chOff x="5313680" y="4185920"/>
              <a:chExt cx="670560" cy="1463040"/>
            </a:xfrm>
            <a:grpFill/>
          </p:grpSpPr>
          <p:sp>
            <p:nvSpPr>
              <p:cNvPr id="20" name="Bande diagonale 19">
                <a:extLst>
                  <a:ext uri="{FF2B5EF4-FFF2-40B4-BE49-F238E27FC236}">
                    <a16:creationId xmlns:a16="http://schemas.microsoft.com/office/drawing/2014/main" id="{044C6556-3489-466E-A603-BF8165F51E6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3E3E5ECA-AD6B-4531-9B3D-6BF80241129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E982D977-DFF6-434A-9283-059A7254F5D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470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graphicEl>
                                              <a:dgm id="{BC307C21-A877-4148-9855-7D7BE6CF603C}"/>
                                            </p:graphicEl>
                                          </p:spTgt>
                                        </p:tgtEl>
                                        <p:attrNameLst>
                                          <p:attrName>style.visibility</p:attrName>
                                        </p:attrNameLst>
                                      </p:cBhvr>
                                      <p:to>
                                        <p:strVal val="visible"/>
                                      </p:to>
                                    </p:set>
                                    <p:anim calcmode="lin" valueType="num">
                                      <p:cBhvr>
                                        <p:cTn id="7" dur="1000" fill="hold"/>
                                        <p:tgtEl>
                                          <p:spTgt spid="2">
                                            <p:graphicEl>
                                              <a:dgm id="{BC307C21-A877-4148-9855-7D7BE6CF603C}"/>
                                            </p:graphicEl>
                                          </p:spTgt>
                                        </p:tgtEl>
                                        <p:attrNameLst>
                                          <p:attrName>ppt_w</p:attrName>
                                        </p:attrNameLst>
                                      </p:cBhvr>
                                      <p:tavLst>
                                        <p:tav tm="0">
                                          <p:val>
                                            <p:strVal val="#ppt_w*0.70"/>
                                          </p:val>
                                        </p:tav>
                                        <p:tav tm="100000">
                                          <p:val>
                                            <p:strVal val="#ppt_w"/>
                                          </p:val>
                                        </p:tav>
                                      </p:tavLst>
                                    </p:anim>
                                    <p:anim calcmode="lin" valueType="num">
                                      <p:cBhvr>
                                        <p:cTn id="8" dur="1000" fill="hold"/>
                                        <p:tgtEl>
                                          <p:spTgt spid="2">
                                            <p:graphicEl>
                                              <a:dgm id="{BC307C21-A877-4148-9855-7D7BE6CF603C}"/>
                                            </p:graphicEl>
                                          </p:spTgt>
                                        </p:tgtEl>
                                        <p:attrNameLst>
                                          <p:attrName>ppt_h</p:attrName>
                                        </p:attrNameLst>
                                      </p:cBhvr>
                                      <p:tavLst>
                                        <p:tav tm="0">
                                          <p:val>
                                            <p:strVal val="#ppt_h"/>
                                          </p:val>
                                        </p:tav>
                                        <p:tav tm="100000">
                                          <p:val>
                                            <p:strVal val="#ppt_h"/>
                                          </p:val>
                                        </p:tav>
                                      </p:tavLst>
                                    </p:anim>
                                    <p:animEffect transition="in" filter="fade">
                                      <p:cBhvr>
                                        <p:cTn id="9" dur="1000"/>
                                        <p:tgtEl>
                                          <p:spTgt spid="2">
                                            <p:graphicEl>
                                              <a:dgm id="{BC307C21-A877-4148-9855-7D7BE6CF603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graphicEl>
                                              <a:dgm id="{09242F0C-3C76-4451-8CEB-087C65476105}"/>
                                            </p:graphicEl>
                                          </p:spTgt>
                                        </p:tgtEl>
                                        <p:attrNameLst>
                                          <p:attrName>style.visibility</p:attrName>
                                        </p:attrNameLst>
                                      </p:cBhvr>
                                      <p:to>
                                        <p:strVal val="visible"/>
                                      </p:to>
                                    </p:set>
                                    <p:anim calcmode="lin" valueType="num">
                                      <p:cBhvr>
                                        <p:cTn id="14" dur="1000" fill="hold"/>
                                        <p:tgtEl>
                                          <p:spTgt spid="2">
                                            <p:graphicEl>
                                              <a:dgm id="{09242F0C-3C76-4451-8CEB-087C65476105}"/>
                                            </p:graphicEl>
                                          </p:spTgt>
                                        </p:tgtEl>
                                        <p:attrNameLst>
                                          <p:attrName>ppt_w</p:attrName>
                                        </p:attrNameLst>
                                      </p:cBhvr>
                                      <p:tavLst>
                                        <p:tav tm="0">
                                          <p:val>
                                            <p:strVal val="#ppt_w*0.70"/>
                                          </p:val>
                                        </p:tav>
                                        <p:tav tm="100000">
                                          <p:val>
                                            <p:strVal val="#ppt_w"/>
                                          </p:val>
                                        </p:tav>
                                      </p:tavLst>
                                    </p:anim>
                                    <p:anim calcmode="lin" valueType="num">
                                      <p:cBhvr>
                                        <p:cTn id="15" dur="1000" fill="hold"/>
                                        <p:tgtEl>
                                          <p:spTgt spid="2">
                                            <p:graphicEl>
                                              <a:dgm id="{09242F0C-3C76-4451-8CEB-087C65476105}"/>
                                            </p:graphicEl>
                                          </p:spTgt>
                                        </p:tgtEl>
                                        <p:attrNameLst>
                                          <p:attrName>ppt_h</p:attrName>
                                        </p:attrNameLst>
                                      </p:cBhvr>
                                      <p:tavLst>
                                        <p:tav tm="0">
                                          <p:val>
                                            <p:strVal val="#ppt_h"/>
                                          </p:val>
                                        </p:tav>
                                        <p:tav tm="100000">
                                          <p:val>
                                            <p:strVal val="#ppt_h"/>
                                          </p:val>
                                        </p:tav>
                                      </p:tavLst>
                                    </p:anim>
                                    <p:animEffect transition="in" filter="fade">
                                      <p:cBhvr>
                                        <p:cTn id="16" dur="1000"/>
                                        <p:tgtEl>
                                          <p:spTgt spid="2">
                                            <p:graphicEl>
                                              <a:dgm id="{09242F0C-3C76-4451-8CEB-087C65476105}"/>
                                            </p:graphic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graphicEl>
                                              <a:dgm id="{489389C7-D0E2-49D9-BFED-7BE9274BADCE}"/>
                                            </p:graphicEl>
                                          </p:spTgt>
                                        </p:tgtEl>
                                        <p:attrNameLst>
                                          <p:attrName>style.visibility</p:attrName>
                                        </p:attrNameLst>
                                      </p:cBhvr>
                                      <p:to>
                                        <p:strVal val="visible"/>
                                      </p:to>
                                    </p:set>
                                    <p:anim calcmode="lin" valueType="num">
                                      <p:cBhvr>
                                        <p:cTn id="19" dur="1000" fill="hold"/>
                                        <p:tgtEl>
                                          <p:spTgt spid="2">
                                            <p:graphicEl>
                                              <a:dgm id="{489389C7-D0E2-49D9-BFED-7BE9274BADCE}"/>
                                            </p:graphicEl>
                                          </p:spTgt>
                                        </p:tgtEl>
                                        <p:attrNameLst>
                                          <p:attrName>ppt_w</p:attrName>
                                        </p:attrNameLst>
                                      </p:cBhvr>
                                      <p:tavLst>
                                        <p:tav tm="0">
                                          <p:val>
                                            <p:strVal val="#ppt_w*0.70"/>
                                          </p:val>
                                        </p:tav>
                                        <p:tav tm="100000">
                                          <p:val>
                                            <p:strVal val="#ppt_w"/>
                                          </p:val>
                                        </p:tav>
                                      </p:tavLst>
                                    </p:anim>
                                    <p:anim calcmode="lin" valueType="num">
                                      <p:cBhvr>
                                        <p:cTn id="20" dur="1000" fill="hold"/>
                                        <p:tgtEl>
                                          <p:spTgt spid="2">
                                            <p:graphicEl>
                                              <a:dgm id="{489389C7-D0E2-49D9-BFED-7BE9274BADCE}"/>
                                            </p:graphicEl>
                                          </p:spTgt>
                                        </p:tgtEl>
                                        <p:attrNameLst>
                                          <p:attrName>ppt_h</p:attrName>
                                        </p:attrNameLst>
                                      </p:cBhvr>
                                      <p:tavLst>
                                        <p:tav tm="0">
                                          <p:val>
                                            <p:strVal val="#ppt_h"/>
                                          </p:val>
                                        </p:tav>
                                        <p:tav tm="100000">
                                          <p:val>
                                            <p:strVal val="#ppt_h"/>
                                          </p:val>
                                        </p:tav>
                                      </p:tavLst>
                                    </p:anim>
                                    <p:animEffect transition="in" filter="fade">
                                      <p:cBhvr>
                                        <p:cTn id="21" dur="1000"/>
                                        <p:tgtEl>
                                          <p:spTgt spid="2">
                                            <p:graphicEl>
                                              <a:dgm id="{489389C7-D0E2-49D9-BFED-7BE9274BADC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graphicEl>
                                              <a:dgm id="{AAD8E194-6112-45A5-9A37-E4F89E7F2D9E}"/>
                                            </p:graphicEl>
                                          </p:spTgt>
                                        </p:tgtEl>
                                        <p:attrNameLst>
                                          <p:attrName>style.visibility</p:attrName>
                                        </p:attrNameLst>
                                      </p:cBhvr>
                                      <p:to>
                                        <p:strVal val="visible"/>
                                      </p:to>
                                    </p:set>
                                    <p:anim calcmode="lin" valueType="num">
                                      <p:cBhvr>
                                        <p:cTn id="26" dur="1000" fill="hold"/>
                                        <p:tgtEl>
                                          <p:spTgt spid="2">
                                            <p:graphicEl>
                                              <a:dgm id="{AAD8E194-6112-45A5-9A37-E4F89E7F2D9E}"/>
                                            </p:graphicEl>
                                          </p:spTgt>
                                        </p:tgtEl>
                                        <p:attrNameLst>
                                          <p:attrName>ppt_w</p:attrName>
                                        </p:attrNameLst>
                                      </p:cBhvr>
                                      <p:tavLst>
                                        <p:tav tm="0">
                                          <p:val>
                                            <p:strVal val="#ppt_w*0.70"/>
                                          </p:val>
                                        </p:tav>
                                        <p:tav tm="100000">
                                          <p:val>
                                            <p:strVal val="#ppt_w"/>
                                          </p:val>
                                        </p:tav>
                                      </p:tavLst>
                                    </p:anim>
                                    <p:anim calcmode="lin" valueType="num">
                                      <p:cBhvr>
                                        <p:cTn id="27" dur="1000" fill="hold"/>
                                        <p:tgtEl>
                                          <p:spTgt spid="2">
                                            <p:graphicEl>
                                              <a:dgm id="{AAD8E194-6112-45A5-9A37-E4F89E7F2D9E}"/>
                                            </p:graphicEl>
                                          </p:spTgt>
                                        </p:tgtEl>
                                        <p:attrNameLst>
                                          <p:attrName>ppt_h</p:attrName>
                                        </p:attrNameLst>
                                      </p:cBhvr>
                                      <p:tavLst>
                                        <p:tav tm="0">
                                          <p:val>
                                            <p:strVal val="#ppt_h"/>
                                          </p:val>
                                        </p:tav>
                                        <p:tav tm="100000">
                                          <p:val>
                                            <p:strVal val="#ppt_h"/>
                                          </p:val>
                                        </p:tav>
                                      </p:tavLst>
                                    </p:anim>
                                    <p:animEffect transition="in" filter="fade">
                                      <p:cBhvr>
                                        <p:cTn id="28" dur="1000"/>
                                        <p:tgtEl>
                                          <p:spTgt spid="2">
                                            <p:graphicEl>
                                              <a:dgm id="{AAD8E194-6112-45A5-9A37-E4F89E7F2D9E}"/>
                                            </p:graphicEl>
                                          </p:spTgt>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2">
                                            <p:graphicEl>
                                              <a:dgm id="{1485F7CD-6D6A-4D60-AD61-074E16054A51}"/>
                                            </p:graphicEl>
                                          </p:spTgt>
                                        </p:tgtEl>
                                        <p:attrNameLst>
                                          <p:attrName>style.visibility</p:attrName>
                                        </p:attrNameLst>
                                      </p:cBhvr>
                                      <p:to>
                                        <p:strVal val="visible"/>
                                      </p:to>
                                    </p:set>
                                    <p:anim calcmode="lin" valueType="num">
                                      <p:cBhvr>
                                        <p:cTn id="31" dur="1000" fill="hold"/>
                                        <p:tgtEl>
                                          <p:spTgt spid="2">
                                            <p:graphicEl>
                                              <a:dgm id="{1485F7CD-6D6A-4D60-AD61-074E16054A51}"/>
                                            </p:graphicEl>
                                          </p:spTgt>
                                        </p:tgtEl>
                                        <p:attrNameLst>
                                          <p:attrName>ppt_w</p:attrName>
                                        </p:attrNameLst>
                                      </p:cBhvr>
                                      <p:tavLst>
                                        <p:tav tm="0">
                                          <p:val>
                                            <p:strVal val="#ppt_w*0.70"/>
                                          </p:val>
                                        </p:tav>
                                        <p:tav tm="100000">
                                          <p:val>
                                            <p:strVal val="#ppt_w"/>
                                          </p:val>
                                        </p:tav>
                                      </p:tavLst>
                                    </p:anim>
                                    <p:anim calcmode="lin" valueType="num">
                                      <p:cBhvr>
                                        <p:cTn id="32" dur="1000" fill="hold"/>
                                        <p:tgtEl>
                                          <p:spTgt spid="2">
                                            <p:graphicEl>
                                              <a:dgm id="{1485F7CD-6D6A-4D60-AD61-074E16054A51}"/>
                                            </p:graphicEl>
                                          </p:spTgt>
                                        </p:tgtEl>
                                        <p:attrNameLst>
                                          <p:attrName>ppt_h</p:attrName>
                                        </p:attrNameLst>
                                      </p:cBhvr>
                                      <p:tavLst>
                                        <p:tav tm="0">
                                          <p:val>
                                            <p:strVal val="#ppt_h"/>
                                          </p:val>
                                        </p:tav>
                                        <p:tav tm="100000">
                                          <p:val>
                                            <p:strVal val="#ppt_h"/>
                                          </p:val>
                                        </p:tav>
                                      </p:tavLst>
                                    </p:anim>
                                    <p:animEffect transition="in" filter="fade">
                                      <p:cBhvr>
                                        <p:cTn id="33" dur="1000"/>
                                        <p:tgtEl>
                                          <p:spTgt spid="2">
                                            <p:graphicEl>
                                              <a:dgm id="{1485F7CD-6D6A-4D60-AD61-074E16054A5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
                                            <p:graphicEl>
                                              <a:dgm id="{E719399C-BD2F-4310-B8C3-FDDD1C7A176D}"/>
                                            </p:graphicEl>
                                          </p:spTgt>
                                        </p:tgtEl>
                                        <p:attrNameLst>
                                          <p:attrName>style.visibility</p:attrName>
                                        </p:attrNameLst>
                                      </p:cBhvr>
                                      <p:to>
                                        <p:strVal val="visible"/>
                                      </p:to>
                                    </p:set>
                                    <p:anim calcmode="lin" valueType="num">
                                      <p:cBhvr>
                                        <p:cTn id="38" dur="1000" fill="hold"/>
                                        <p:tgtEl>
                                          <p:spTgt spid="2">
                                            <p:graphicEl>
                                              <a:dgm id="{E719399C-BD2F-4310-B8C3-FDDD1C7A176D}"/>
                                            </p:graphicEl>
                                          </p:spTgt>
                                        </p:tgtEl>
                                        <p:attrNameLst>
                                          <p:attrName>ppt_w</p:attrName>
                                        </p:attrNameLst>
                                      </p:cBhvr>
                                      <p:tavLst>
                                        <p:tav tm="0">
                                          <p:val>
                                            <p:strVal val="#ppt_w*0.70"/>
                                          </p:val>
                                        </p:tav>
                                        <p:tav tm="100000">
                                          <p:val>
                                            <p:strVal val="#ppt_w"/>
                                          </p:val>
                                        </p:tav>
                                      </p:tavLst>
                                    </p:anim>
                                    <p:anim calcmode="lin" valueType="num">
                                      <p:cBhvr>
                                        <p:cTn id="39" dur="1000" fill="hold"/>
                                        <p:tgtEl>
                                          <p:spTgt spid="2">
                                            <p:graphicEl>
                                              <a:dgm id="{E719399C-BD2F-4310-B8C3-FDDD1C7A176D}"/>
                                            </p:graphicEl>
                                          </p:spTgt>
                                        </p:tgtEl>
                                        <p:attrNameLst>
                                          <p:attrName>ppt_h</p:attrName>
                                        </p:attrNameLst>
                                      </p:cBhvr>
                                      <p:tavLst>
                                        <p:tav tm="0">
                                          <p:val>
                                            <p:strVal val="#ppt_h"/>
                                          </p:val>
                                        </p:tav>
                                        <p:tav tm="100000">
                                          <p:val>
                                            <p:strVal val="#ppt_h"/>
                                          </p:val>
                                        </p:tav>
                                      </p:tavLst>
                                    </p:anim>
                                    <p:animEffect transition="in" filter="fade">
                                      <p:cBhvr>
                                        <p:cTn id="40" dur="1000"/>
                                        <p:tgtEl>
                                          <p:spTgt spid="2">
                                            <p:graphicEl>
                                              <a:dgm id="{E719399C-BD2F-4310-B8C3-FDDD1C7A176D}"/>
                                            </p:graphicEl>
                                          </p:spTgt>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2">
                                            <p:graphicEl>
                                              <a:dgm id="{0509ECB4-4E29-4DDE-AB7E-03A73B690358}"/>
                                            </p:graphicEl>
                                          </p:spTgt>
                                        </p:tgtEl>
                                        <p:attrNameLst>
                                          <p:attrName>style.visibility</p:attrName>
                                        </p:attrNameLst>
                                      </p:cBhvr>
                                      <p:to>
                                        <p:strVal val="visible"/>
                                      </p:to>
                                    </p:set>
                                    <p:anim calcmode="lin" valueType="num">
                                      <p:cBhvr>
                                        <p:cTn id="43" dur="1000" fill="hold"/>
                                        <p:tgtEl>
                                          <p:spTgt spid="2">
                                            <p:graphicEl>
                                              <a:dgm id="{0509ECB4-4E29-4DDE-AB7E-03A73B690358}"/>
                                            </p:graphicEl>
                                          </p:spTgt>
                                        </p:tgtEl>
                                        <p:attrNameLst>
                                          <p:attrName>ppt_w</p:attrName>
                                        </p:attrNameLst>
                                      </p:cBhvr>
                                      <p:tavLst>
                                        <p:tav tm="0">
                                          <p:val>
                                            <p:strVal val="#ppt_w*0.70"/>
                                          </p:val>
                                        </p:tav>
                                        <p:tav tm="100000">
                                          <p:val>
                                            <p:strVal val="#ppt_w"/>
                                          </p:val>
                                        </p:tav>
                                      </p:tavLst>
                                    </p:anim>
                                    <p:anim calcmode="lin" valueType="num">
                                      <p:cBhvr>
                                        <p:cTn id="44" dur="1000" fill="hold"/>
                                        <p:tgtEl>
                                          <p:spTgt spid="2">
                                            <p:graphicEl>
                                              <a:dgm id="{0509ECB4-4E29-4DDE-AB7E-03A73B690358}"/>
                                            </p:graphicEl>
                                          </p:spTgt>
                                        </p:tgtEl>
                                        <p:attrNameLst>
                                          <p:attrName>ppt_h</p:attrName>
                                        </p:attrNameLst>
                                      </p:cBhvr>
                                      <p:tavLst>
                                        <p:tav tm="0">
                                          <p:val>
                                            <p:strVal val="#ppt_h"/>
                                          </p:val>
                                        </p:tav>
                                        <p:tav tm="100000">
                                          <p:val>
                                            <p:strVal val="#ppt_h"/>
                                          </p:val>
                                        </p:tav>
                                      </p:tavLst>
                                    </p:anim>
                                    <p:animEffect transition="in" filter="fade">
                                      <p:cBhvr>
                                        <p:cTn id="45" dur="1000"/>
                                        <p:tgtEl>
                                          <p:spTgt spid="2">
                                            <p:graphicEl>
                                              <a:dgm id="{0509ECB4-4E29-4DDE-AB7E-03A73B6903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3" name="ZoneTexte 2">
            <a:extLst>
              <a:ext uri="{FF2B5EF4-FFF2-40B4-BE49-F238E27FC236}">
                <a16:creationId xmlns:a16="http://schemas.microsoft.com/office/drawing/2014/main" id="{7E12C72B-542D-4FD7-8518-F109E2719018}"/>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Inférence de type</a:t>
            </a:r>
          </a:p>
        </p:txBody>
      </p:sp>
      <p:sp>
        <p:nvSpPr>
          <p:cNvPr id="6" name="Rectangle 5">
            <a:extLst>
              <a:ext uri="{FF2B5EF4-FFF2-40B4-BE49-F238E27FC236}">
                <a16:creationId xmlns:a16="http://schemas.microsoft.com/office/drawing/2014/main" id="{FF15EA93-C463-4848-8DDC-809AF6F3A5A3}"/>
              </a:ext>
            </a:extLst>
          </p:cNvPr>
          <p:cNvSpPr/>
          <p:nvPr/>
        </p:nvSpPr>
        <p:spPr>
          <a:xfrm>
            <a:off x="3444991" y="2138520"/>
            <a:ext cx="453842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E9FF72A0-E5C5-442C-A3E2-78F07D6CDB9E}"/>
              </a:ext>
            </a:extLst>
          </p:cNvPr>
          <p:cNvSpPr txBox="1"/>
          <p:nvPr/>
        </p:nvSpPr>
        <p:spPr>
          <a:xfrm>
            <a:off x="561843" y="3734596"/>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Annotation de type</a:t>
            </a:r>
          </a:p>
        </p:txBody>
      </p:sp>
      <p:sp>
        <p:nvSpPr>
          <p:cNvPr id="8" name="Rectangle 7">
            <a:extLst>
              <a:ext uri="{FF2B5EF4-FFF2-40B4-BE49-F238E27FC236}">
                <a16:creationId xmlns:a16="http://schemas.microsoft.com/office/drawing/2014/main" id="{297E654F-3579-47DB-8021-83AC08E7F0BA}"/>
              </a:ext>
            </a:extLst>
          </p:cNvPr>
          <p:cNvSpPr/>
          <p:nvPr/>
        </p:nvSpPr>
        <p:spPr>
          <a:xfrm>
            <a:off x="2321584" y="4607397"/>
            <a:ext cx="702628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a:t>
            </a:r>
            <a:r>
              <a:rPr lang="fr-FR" sz="4400" dirty="0" err="1">
                <a:solidFill>
                  <a:srgbClr val="0000FF"/>
                </a:solidFill>
                <a:latin typeface="Consolas" panose="020B0609020204030204" pitchFamily="49" charset="0"/>
              </a:rPr>
              <a:t>number</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65586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9" name="Rectangle 8">
            <a:extLst>
              <a:ext uri="{FF2B5EF4-FFF2-40B4-BE49-F238E27FC236}">
                <a16:creationId xmlns:a16="http://schemas.microsoft.com/office/drawing/2014/main" id="{CC7191B5-13D2-4A10-95A4-837C136451BF}"/>
              </a:ext>
            </a:extLst>
          </p:cNvPr>
          <p:cNvSpPr/>
          <p:nvPr/>
        </p:nvSpPr>
        <p:spPr>
          <a:xfrm>
            <a:off x="727100" y="1689716"/>
            <a:ext cx="2156360"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any</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5" name="Rectangle : coins arrondis 4">
            <a:extLst>
              <a:ext uri="{FF2B5EF4-FFF2-40B4-BE49-F238E27FC236}">
                <a16:creationId xmlns:a16="http://schemas.microsoft.com/office/drawing/2014/main" id="{50F3A321-ED86-41FF-AAF4-B284ECA51158}"/>
              </a:ext>
            </a:extLst>
          </p:cNvPr>
          <p:cNvSpPr/>
          <p:nvPr/>
        </p:nvSpPr>
        <p:spPr>
          <a:xfrm>
            <a:off x="5687614" y="1690092"/>
            <a:ext cx="50292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Le type peut être de n’importe quel type</a:t>
            </a:r>
          </a:p>
        </p:txBody>
      </p:sp>
      <p:sp>
        <p:nvSpPr>
          <p:cNvPr id="10" name="Rectangle 9">
            <a:extLst>
              <a:ext uri="{FF2B5EF4-FFF2-40B4-BE49-F238E27FC236}">
                <a16:creationId xmlns:a16="http://schemas.microsoft.com/office/drawing/2014/main" id="{51DEA1EB-2110-4262-8AAD-5C618FE722AE}"/>
              </a:ext>
            </a:extLst>
          </p:cNvPr>
          <p:cNvSpPr/>
          <p:nvPr/>
        </p:nvSpPr>
        <p:spPr>
          <a:xfrm>
            <a:off x="727100" y="2934845"/>
            <a:ext cx="3733714"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1" name="Rectangle : coins arrondis 10">
            <a:extLst>
              <a:ext uri="{FF2B5EF4-FFF2-40B4-BE49-F238E27FC236}">
                <a16:creationId xmlns:a16="http://schemas.microsoft.com/office/drawing/2014/main" id="{0E0F7565-B0C1-4237-B68E-49EEED0567EF}"/>
              </a:ext>
            </a:extLst>
          </p:cNvPr>
          <p:cNvSpPr/>
          <p:nvPr/>
        </p:nvSpPr>
        <p:spPr>
          <a:xfrm>
            <a:off x="5687614" y="2883348"/>
            <a:ext cx="31115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a:t>
            </a:r>
          </a:p>
        </p:txBody>
      </p:sp>
      <p:sp>
        <p:nvSpPr>
          <p:cNvPr id="12" name="Rectangle 11">
            <a:extLst>
              <a:ext uri="{FF2B5EF4-FFF2-40B4-BE49-F238E27FC236}">
                <a16:creationId xmlns:a16="http://schemas.microsoft.com/office/drawing/2014/main" id="{B3DC39C4-1D87-45BE-9A74-52B71F44A02A}"/>
              </a:ext>
            </a:extLst>
          </p:cNvPr>
          <p:cNvSpPr/>
          <p:nvPr/>
        </p:nvSpPr>
        <p:spPr>
          <a:xfrm>
            <a:off x="727100" y="4280239"/>
            <a:ext cx="4522392"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FF"/>
                </a:solidFill>
                <a:latin typeface="Consolas" panose="020B0609020204030204" pitchFamily="49" charset="0"/>
              </a:rPr>
              <a:t> </a:t>
            </a:r>
            <a:r>
              <a:rPr lang="fr-FR" sz="2800" dirty="0">
                <a:latin typeface="Consolas" panose="020B0609020204030204" pitchFamily="49" charset="0"/>
              </a:rPr>
              <a:t>= 2</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3" name="Rectangle : coins arrondis 12">
            <a:extLst>
              <a:ext uri="{FF2B5EF4-FFF2-40B4-BE49-F238E27FC236}">
                <a16:creationId xmlns:a16="http://schemas.microsoft.com/office/drawing/2014/main" id="{5B663E74-29FE-47E8-A80E-D162DC53D534}"/>
              </a:ext>
            </a:extLst>
          </p:cNvPr>
          <p:cNvSpPr/>
          <p:nvPr/>
        </p:nvSpPr>
        <p:spPr>
          <a:xfrm>
            <a:off x="5687614" y="4202567"/>
            <a:ext cx="5912204"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 et initialisation avec variable</a:t>
            </a:r>
          </a:p>
        </p:txBody>
      </p:sp>
      <p:sp>
        <p:nvSpPr>
          <p:cNvPr id="3" name="Rectangle 2">
            <a:extLst>
              <a:ext uri="{FF2B5EF4-FFF2-40B4-BE49-F238E27FC236}">
                <a16:creationId xmlns:a16="http://schemas.microsoft.com/office/drawing/2014/main" id="{EE74A227-9914-40DD-A81A-FB68CA43A2CF}"/>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
        <p:nvSpPr>
          <p:cNvPr id="4" name="Rectangle 3">
            <a:extLst>
              <a:ext uri="{FF2B5EF4-FFF2-40B4-BE49-F238E27FC236}">
                <a16:creationId xmlns:a16="http://schemas.microsoft.com/office/drawing/2014/main" id="{A92786A9-B8B5-4F3C-9F62-A4E5ECB05B66}"/>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Tree>
    <p:extLst>
      <p:ext uri="{BB962C8B-B14F-4D97-AF65-F5344CB8AC3E}">
        <p14:creationId xmlns:p14="http://schemas.microsoft.com/office/powerpoint/2010/main" val="35700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Enums</a:t>
            </a:r>
            <a:endParaRPr lang="fr-FR" sz="4000" dirty="0">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0363FED7-D537-4961-A189-426F61DBC966}"/>
              </a:ext>
            </a:extLst>
          </p:cNvPr>
          <p:cNvSpPr txBox="1"/>
          <p:nvPr/>
        </p:nvSpPr>
        <p:spPr>
          <a:xfrm>
            <a:off x="1324427" y="2215751"/>
            <a:ext cx="10401126" cy="3046988"/>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Possibilité de définir des énumérateurs de type </a:t>
            </a:r>
            <a:r>
              <a:rPr lang="fr-FR" sz="2400" b="1" dirty="0">
                <a:latin typeface="Segoe UI" panose="020B0502040204020203" pitchFamily="34" charset="0"/>
                <a:cs typeface="Segoe UI" panose="020B0502040204020203" pitchFamily="34" charset="0"/>
              </a:rPr>
              <a:t>numérique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chaine de caractère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hétérogène</a:t>
            </a:r>
            <a:r>
              <a:rPr lang="fr-FR" sz="2400" dirty="0">
                <a:latin typeface="Segoe UI" panose="020B0502040204020203" pitchFamily="34" charset="0"/>
                <a:cs typeface="Segoe UI" panose="020B0502040204020203" pitchFamily="34" charset="0"/>
              </a:rPr>
              <a:t>.</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rappel, un enum est un ensemble de constants nommées.</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avec le mot clé </a:t>
            </a:r>
            <a:r>
              <a:rPr lang="fr-FR" sz="2400" b="1" i="1" dirty="0">
                <a:solidFill>
                  <a:srgbClr val="002060"/>
                </a:solidFill>
                <a:latin typeface="Consolas" panose="020B0609020204030204" pitchFamily="49" charset="0"/>
              </a:rPr>
              <a:t>enum</a:t>
            </a:r>
          </a:p>
        </p:txBody>
      </p:sp>
    </p:spTree>
    <p:extLst>
      <p:ext uri="{BB962C8B-B14F-4D97-AF65-F5344CB8AC3E}">
        <p14:creationId xmlns:p14="http://schemas.microsoft.com/office/powerpoint/2010/main" val="567864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Fonctions</a:t>
            </a:r>
          </a:p>
        </p:txBody>
      </p:sp>
      <p:sp>
        <p:nvSpPr>
          <p:cNvPr id="6" name="ZoneTexte 5">
            <a:extLst>
              <a:ext uri="{FF2B5EF4-FFF2-40B4-BE49-F238E27FC236}">
                <a16:creationId xmlns:a16="http://schemas.microsoft.com/office/drawing/2014/main" id="{EB317A66-CE8F-4A82-97DB-5D0B909C58DF}"/>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Il est possible de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les paramètres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la fonction complète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Rendre des paramètres optionnels</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D’ajouter des valeurs par défaut au paramètre (également faisable en ES6). </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76253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Classes</a:t>
            </a:r>
          </a:p>
        </p:txBody>
      </p:sp>
      <p:sp>
        <p:nvSpPr>
          <p:cNvPr id="3" name="ZoneTexte 2">
            <a:extLst>
              <a:ext uri="{FF2B5EF4-FFF2-40B4-BE49-F238E27FC236}">
                <a16:creationId xmlns:a16="http://schemas.microsoft.com/office/drawing/2014/main" id="{F5BD9041-8BBB-4CB9-821E-661755CC0025}"/>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Tous ce que nous faisons avec un langage orienté objet (C#, Java …), est faisable avec </a:t>
            </a:r>
            <a:r>
              <a:rPr lang="fr-FR" sz="2400" dirty="0" err="1">
                <a:latin typeface="Segoe UI" panose="020B0502040204020203" pitchFamily="34" charset="0"/>
                <a:cs typeface="Segoe UI" panose="020B0502040204020203" pitchFamily="34" charset="0"/>
              </a:rPr>
              <a:t>TypeScript</a:t>
            </a:r>
            <a:r>
              <a:rPr lang="fr-FR" sz="2400" dirty="0">
                <a:latin typeface="Segoe UI" panose="020B0502040204020203" pitchFamily="34" charset="0"/>
                <a:cs typeface="Segoe UI" panose="020B0502040204020203" pitchFamily="34" charset="0"/>
              </a:rPr>
              <a:t>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Instanciation d’objet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Héritage de classe / interface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err="1">
                <a:latin typeface="Segoe UI" panose="020B0502040204020203" pitchFamily="34" charset="0"/>
                <a:cs typeface="Segoe UI" panose="020B0502040204020203" pitchFamily="34" charset="0"/>
              </a:rPr>
              <a:t>Polymorphysme</a:t>
            </a: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Public, privé, et modificateur protégé</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304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Interfaces</a:t>
            </a:r>
          </a:p>
        </p:txBody>
      </p:sp>
      <p:sp>
        <p:nvSpPr>
          <p:cNvPr id="5" name="ZoneTexte 4">
            <a:extLst>
              <a:ext uri="{FF2B5EF4-FFF2-40B4-BE49-F238E27FC236}">
                <a16:creationId xmlns:a16="http://schemas.microsoft.com/office/drawing/2014/main" id="{47F79A53-751E-44BC-8275-230B395E7F66}"/>
              </a:ext>
            </a:extLst>
          </p:cNvPr>
          <p:cNvSpPr txBox="1"/>
          <p:nvPr/>
        </p:nvSpPr>
        <p:spPr>
          <a:xfrm>
            <a:off x="1193800" y="2090172"/>
            <a:ext cx="10401126" cy="2677656"/>
          </a:xfrm>
          <a:prstGeom prst="rect">
            <a:avLst/>
          </a:prstGeom>
          <a:noFill/>
        </p:spPr>
        <p:txBody>
          <a:bodyPr wrap="square" rtlCol="0">
            <a:spAutoFit/>
          </a:bodyPr>
          <a:lstStyle/>
          <a:p>
            <a:pPr lvl="0" eaLnBrk="0" fontAlgn="base" hangingPunct="0">
              <a:spcBef>
                <a:spcPct val="0"/>
              </a:spcBef>
              <a:spcAft>
                <a:spcPct val="0"/>
              </a:spcAft>
            </a:pPr>
            <a:r>
              <a:rPr lang="fr-FR" altLang="fr-FR" sz="2400" dirty="0">
                <a:solidFill>
                  <a:srgbClr val="222222"/>
                </a:solidFill>
                <a:latin typeface="Segoe UI" panose="020B0502040204020203" pitchFamily="34" charset="0"/>
                <a:cs typeface="Segoe UI" panose="020B0502040204020203" pitchFamily="34" charset="0"/>
              </a:rPr>
              <a:t>Avec </a:t>
            </a:r>
            <a:r>
              <a:rPr lang="fr-FR" altLang="fr-FR" sz="2400" dirty="0" err="1">
                <a:solidFill>
                  <a:srgbClr val="222222"/>
                </a:solidFill>
                <a:latin typeface="Segoe UI" panose="020B0502040204020203" pitchFamily="34" charset="0"/>
                <a:cs typeface="Segoe UI" panose="020B0502040204020203" pitchFamily="34" charset="0"/>
              </a:rPr>
              <a:t>TypeScript</a:t>
            </a:r>
            <a:r>
              <a:rPr lang="fr-FR" altLang="fr-FR" sz="2400" dirty="0">
                <a:solidFill>
                  <a:srgbClr val="222222"/>
                </a:solidFill>
                <a:latin typeface="Segoe UI" panose="020B0502040204020203" pitchFamily="34" charset="0"/>
                <a:cs typeface="Segoe UI" panose="020B0502040204020203" pitchFamily="34" charset="0"/>
              </a:rPr>
              <a:t>, les interfaces remplissent le rôle de :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Nommer les types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Définir des contrats </a:t>
            </a:r>
            <a:r>
              <a:rPr lang="fr-FR" altLang="fr-FR" sz="2400" dirty="0">
                <a:solidFill>
                  <a:srgbClr val="222222"/>
                </a:solidFill>
                <a:latin typeface="Segoe UI" panose="020B0502040204020203" pitchFamily="34" charset="0"/>
                <a:cs typeface="Segoe UI" panose="020B0502040204020203" pitchFamily="34" charset="0"/>
              </a:rPr>
              <a:t>dans votre code ainsi que des contrats avec du code en dehors de votre projet</a:t>
            </a:r>
            <a:r>
              <a:rPr lang="fr-FR" altLang="fr-FR" sz="900" dirty="0">
                <a:latin typeface="Segoe UI" panose="020B0502040204020203" pitchFamily="34" charset="0"/>
                <a:cs typeface="Segoe UI" panose="020B0502040204020203" pitchFamily="34" charset="0"/>
              </a:rPr>
              <a:t> </a:t>
            </a:r>
            <a:endParaRPr lang="fr-FR" altLang="fr-FR" sz="2000" dirty="0">
              <a:latin typeface="Segoe UI" panose="020B0502040204020203" pitchFamily="34" charset="0"/>
              <a:cs typeface="Segoe UI" panose="020B0502040204020203" pitchFamily="34" charset="0"/>
            </a:endParaRPr>
          </a:p>
        </p:txBody>
      </p:sp>
      <p:sp>
        <p:nvSpPr>
          <p:cNvPr id="4" name="Rectangle 2">
            <a:extLst>
              <a:ext uri="{FF2B5EF4-FFF2-40B4-BE49-F238E27FC236}">
                <a16:creationId xmlns:a16="http://schemas.microsoft.com/office/drawing/2014/main" id="{1BD477FA-5891-463A-AFD7-930E07F24F9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61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1B02F4-96EF-4C39-A63D-5A9AFCD20A2C}"/>
              </a:ext>
            </a:extLst>
          </p:cNvPr>
          <p:cNvSpPr/>
          <p:nvPr/>
        </p:nvSpPr>
        <p:spPr>
          <a:xfrm>
            <a:off x="2438184" y="-265285"/>
            <a:ext cx="6816867" cy="1569660"/>
          </a:xfrm>
          <a:prstGeom prst="rect">
            <a:avLst/>
          </a:prstGeom>
          <a:noFill/>
        </p:spPr>
        <p:txBody>
          <a:bodyPr wrap="none" lIns="91440" tIns="45720" rIns="91440" bIns="45720">
            <a:spAutoFit/>
          </a:bodyPr>
          <a:lstStyle/>
          <a:p>
            <a:pPr algn="ctr"/>
            <a:r>
              <a:rPr lang="fr-FR"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LIVE CODING</a:t>
            </a:r>
          </a:p>
        </p:txBody>
      </p:sp>
      <p:sp>
        <p:nvSpPr>
          <p:cNvPr id="3" name="Rectangle 2">
            <a:extLst>
              <a:ext uri="{FF2B5EF4-FFF2-40B4-BE49-F238E27FC236}">
                <a16:creationId xmlns:a16="http://schemas.microsoft.com/office/drawing/2014/main" id="{7C63B53B-5F4C-40C6-8EE9-B0955BEA897D}"/>
              </a:ext>
            </a:extLst>
          </p:cNvPr>
          <p:cNvSpPr/>
          <p:nvPr/>
        </p:nvSpPr>
        <p:spPr>
          <a:xfrm>
            <a:off x="4337325" y="1411254"/>
            <a:ext cx="3018583" cy="4247317"/>
          </a:xfrm>
          <a:prstGeom prst="rect">
            <a:avLst/>
          </a:prstGeom>
          <a:noFill/>
        </p:spPr>
        <p:txBody>
          <a:bodyPr wrap="none" lIns="91440" tIns="45720" rIns="91440" bIns="45720">
            <a:spAutoFit/>
          </a:bodyPr>
          <a:lstStyle/>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Les types</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Enum</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Fonctions</a:t>
            </a: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Classes</a:t>
            </a:r>
            <a:endParaRPr lang="fr-FR" sz="5400" b="1" i="1" dirty="0">
              <a:ln w="12700">
                <a:solidFill>
                  <a:schemeClr val="accent5"/>
                </a:solidFill>
                <a:prstDash val="solid"/>
              </a:ln>
              <a:pattFill prst="ltDnDiag">
                <a:fgClr>
                  <a:schemeClr val="accent5">
                    <a:lumMod val="60000"/>
                    <a:lumOff val="40000"/>
                  </a:schemeClr>
                </a:fgClr>
                <a:bgClr>
                  <a:schemeClr val="bg1"/>
                </a:bgClr>
              </a:pattFill>
            </a:endParaRP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Interfaces</a:t>
            </a:r>
          </a:p>
        </p:txBody>
      </p:sp>
    </p:spTree>
    <p:extLst>
      <p:ext uri="{BB962C8B-B14F-4D97-AF65-F5344CB8AC3E}">
        <p14:creationId xmlns:p14="http://schemas.microsoft.com/office/powerpoint/2010/main" val="596745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ECFCBB-71F6-4A03-B1BC-D21B542B366F}"/>
              </a:ext>
            </a:extLst>
          </p:cNvPr>
          <p:cNvSpPr txBox="1"/>
          <p:nvPr/>
        </p:nvSpPr>
        <p:spPr>
          <a:xfrm>
            <a:off x="1193800" y="114300"/>
            <a:ext cx="9271995" cy="1015663"/>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Conclusion</a:t>
            </a:r>
          </a:p>
          <a:p>
            <a:pPr algn="ctr"/>
            <a:r>
              <a:rPr lang="fr-FR" sz="2000" i="1" dirty="0">
                <a:solidFill>
                  <a:schemeClr val="accent1">
                    <a:lumMod val="75000"/>
                  </a:schemeClr>
                </a:solidFill>
                <a:latin typeface="Segoe UI" panose="020B0502040204020203" pitchFamily="34" charset="0"/>
                <a:cs typeface="Segoe UI" panose="020B0502040204020203" pitchFamily="34" charset="0"/>
              </a:rPr>
              <a:t>Les types</a:t>
            </a:r>
          </a:p>
        </p:txBody>
      </p:sp>
      <p:sp>
        <p:nvSpPr>
          <p:cNvPr id="4" name="Rectangle 3">
            <a:extLst>
              <a:ext uri="{FF2B5EF4-FFF2-40B4-BE49-F238E27FC236}">
                <a16:creationId xmlns:a16="http://schemas.microsoft.com/office/drawing/2014/main" id="{17497059-B334-49A6-A356-D4ED84870430}"/>
              </a:ext>
            </a:extLst>
          </p:cNvPr>
          <p:cNvSpPr/>
          <p:nvPr/>
        </p:nvSpPr>
        <p:spPr>
          <a:xfrm>
            <a:off x="4258693" y="1598192"/>
            <a:ext cx="3142207"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num2: </a:t>
            </a:r>
            <a:r>
              <a:rPr lang="fr-FR" sz="2800" dirty="0">
                <a:solidFill>
                  <a:srgbClr val="0000FF"/>
                </a:solidFill>
                <a:latin typeface="Consolas" panose="020B0609020204030204" pitchFamily="49" charset="0"/>
              </a:rPr>
              <a:t>type</a:t>
            </a:r>
            <a:r>
              <a:rPr lang="fr-FR" sz="2800" dirty="0">
                <a:latin typeface="Consolas" panose="020B0609020204030204" pitchFamily="49" charset="0"/>
              </a:rPr>
              <a:t>;</a:t>
            </a:r>
            <a:endParaRPr lang="fr-FR" sz="2800" b="0" dirty="0">
              <a:effectLst/>
              <a:latin typeface="Consolas" panose="020B0609020204030204" pitchFamily="49" charset="0"/>
            </a:endParaRPr>
          </a:p>
        </p:txBody>
      </p:sp>
      <p:sp>
        <p:nvSpPr>
          <p:cNvPr id="5" name="Bulle narrative : rectangle 4">
            <a:extLst>
              <a:ext uri="{FF2B5EF4-FFF2-40B4-BE49-F238E27FC236}">
                <a16:creationId xmlns:a16="http://schemas.microsoft.com/office/drawing/2014/main" id="{03F119E3-9905-4FC3-944A-128D03248EA2}"/>
              </a:ext>
            </a:extLst>
          </p:cNvPr>
          <p:cNvSpPr/>
          <p:nvPr/>
        </p:nvSpPr>
        <p:spPr>
          <a:xfrm>
            <a:off x="2332382" y="2279375"/>
            <a:ext cx="1537253" cy="596348"/>
          </a:xfrm>
          <a:prstGeom prst="wedgeRectCallout">
            <a:avLst>
              <a:gd name="adj1" fmla="val 70509"/>
              <a:gd name="adj2" fmla="val -10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Déclaration</a:t>
            </a:r>
          </a:p>
        </p:txBody>
      </p:sp>
      <p:sp>
        <p:nvSpPr>
          <p:cNvPr id="6" name="Bulle narrative : rectangle 5">
            <a:extLst>
              <a:ext uri="{FF2B5EF4-FFF2-40B4-BE49-F238E27FC236}">
                <a16:creationId xmlns:a16="http://schemas.microsoft.com/office/drawing/2014/main" id="{E893B8D2-F152-4493-ABBD-AFED0B13D041}"/>
              </a:ext>
            </a:extLst>
          </p:cNvPr>
          <p:cNvSpPr/>
          <p:nvPr/>
        </p:nvSpPr>
        <p:spPr>
          <a:xfrm>
            <a:off x="5387008" y="2835965"/>
            <a:ext cx="1417984" cy="593035"/>
          </a:xfrm>
          <a:prstGeom prst="wedgeRectCallout">
            <a:avLst>
              <a:gd name="adj1" fmla="val -33425"/>
              <a:gd name="adj2" fmla="val -181723"/>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panose="020B0502040204020203" pitchFamily="34" charset="0"/>
                <a:cs typeface="Segoe UI" panose="020B0502040204020203" pitchFamily="34" charset="0"/>
              </a:rPr>
              <a:t>Nom de la variable</a:t>
            </a:r>
            <a:endParaRPr lang="fr-FR" dirty="0"/>
          </a:p>
        </p:txBody>
      </p:sp>
      <p:sp>
        <p:nvSpPr>
          <p:cNvPr id="7" name="Bulle narrative : rectangle 6">
            <a:extLst>
              <a:ext uri="{FF2B5EF4-FFF2-40B4-BE49-F238E27FC236}">
                <a16:creationId xmlns:a16="http://schemas.microsoft.com/office/drawing/2014/main" id="{E73033E4-B529-4ED5-9792-E7D3773F8AE7}"/>
              </a:ext>
            </a:extLst>
          </p:cNvPr>
          <p:cNvSpPr/>
          <p:nvPr/>
        </p:nvSpPr>
        <p:spPr>
          <a:xfrm>
            <a:off x="8186420" y="2246246"/>
            <a:ext cx="1537253" cy="596348"/>
          </a:xfrm>
          <a:prstGeom prst="wedgeRectCallout">
            <a:avLst>
              <a:gd name="adj1" fmla="val -98456"/>
              <a:gd name="adj2" fmla="val -8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(String, </a:t>
            </a:r>
            <a:r>
              <a:rPr lang="fr-FR" dirty="0" err="1">
                <a:latin typeface="Segoe UI" panose="020B0502040204020203" pitchFamily="34" charset="0"/>
                <a:cs typeface="Segoe UI" panose="020B0502040204020203" pitchFamily="34" charset="0"/>
              </a:rPr>
              <a:t>number</a:t>
            </a:r>
            <a:r>
              <a:rPr lang="fr-FR" dirty="0">
                <a:latin typeface="Segoe UI" panose="020B0502040204020203" pitchFamily="34" charset="0"/>
                <a:cs typeface="Segoe UI" panose="020B0502040204020203" pitchFamily="34" charset="0"/>
              </a:rPr>
              <a:t>….)</a:t>
            </a:r>
          </a:p>
        </p:txBody>
      </p:sp>
      <p:sp>
        <p:nvSpPr>
          <p:cNvPr id="10" name="Rectangle 9">
            <a:extLst>
              <a:ext uri="{FF2B5EF4-FFF2-40B4-BE49-F238E27FC236}">
                <a16:creationId xmlns:a16="http://schemas.microsoft.com/office/drawing/2014/main" id="{597D7B15-61F6-46DF-AD22-B0E603F0F77A}"/>
              </a:ext>
            </a:extLst>
          </p:cNvPr>
          <p:cNvSpPr/>
          <p:nvPr/>
        </p:nvSpPr>
        <p:spPr>
          <a:xfrm>
            <a:off x="3101008" y="5121994"/>
            <a:ext cx="5705408"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book: </a:t>
            </a:r>
            <a:r>
              <a:rPr lang="fr-FR" sz="2800" dirty="0">
                <a:solidFill>
                  <a:srgbClr val="0000FF"/>
                </a:solidFill>
                <a:latin typeface="Consolas" panose="020B0609020204030204" pitchFamily="49" charset="0"/>
              </a:rPr>
              <a:t>book = new </a:t>
            </a:r>
            <a:r>
              <a:rPr lang="fr-FR" sz="2800" dirty="0">
                <a:latin typeface="Consolas" panose="020B0609020204030204" pitchFamily="49" charset="0"/>
              </a:rPr>
              <a:t>Book();</a:t>
            </a:r>
            <a:endParaRPr lang="fr-FR" sz="2800" b="0" dirty="0">
              <a:effectLst/>
              <a:latin typeface="Consolas" panose="020B0609020204030204" pitchFamily="49" charset="0"/>
            </a:endParaRPr>
          </a:p>
        </p:txBody>
      </p:sp>
      <p:sp>
        <p:nvSpPr>
          <p:cNvPr id="11" name="Bulle narrative : rectangle 10">
            <a:extLst>
              <a:ext uri="{FF2B5EF4-FFF2-40B4-BE49-F238E27FC236}">
                <a16:creationId xmlns:a16="http://schemas.microsoft.com/office/drawing/2014/main" id="{0D2FE816-0736-46B3-9493-C5FE0D4791BE}"/>
              </a:ext>
            </a:extLst>
          </p:cNvPr>
          <p:cNvSpPr/>
          <p:nvPr/>
        </p:nvSpPr>
        <p:spPr>
          <a:xfrm>
            <a:off x="2933475" y="4189967"/>
            <a:ext cx="1537253" cy="596348"/>
          </a:xfrm>
          <a:prstGeom prst="wedgeRectCallout">
            <a:avLst>
              <a:gd name="adj1" fmla="val 106715"/>
              <a:gd name="adj2" fmla="val 102500"/>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Type spécifique</a:t>
            </a:r>
          </a:p>
        </p:txBody>
      </p:sp>
    </p:spTree>
    <p:extLst>
      <p:ext uri="{BB962C8B-B14F-4D97-AF65-F5344CB8AC3E}">
        <p14:creationId xmlns:p14="http://schemas.microsoft.com/office/powerpoint/2010/main" val="2261205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3" name="Groupe 12">
            <a:extLst>
              <a:ext uri="{FF2B5EF4-FFF2-40B4-BE49-F238E27FC236}">
                <a16:creationId xmlns:a16="http://schemas.microsoft.com/office/drawing/2014/main" id="{324D6A9F-9D58-4150-A39C-ACEBA5E27662}"/>
              </a:ext>
            </a:extLst>
          </p:cNvPr>
          <p:cNvGrpSpPr/>
          <p:nvPr/>
        </p:nvGrpSpPr>
        <p:grpSpPr>
          <a:xfrm>
            <a:off x="4940134" y="3019425"/>
            <a:ext cx="7251866" cy="3838575"/>
            <a:chOff x="4940134" y="3019425"/>
            <a:chExt cx="7251866" cy="3838575"/>
          </a:xfrm>
        </p:grpSpPr>
        <p:pic>
          <p:nvPicPr>
            <p:cNvPr id="10" name="Image 9">
              <a:extLst>
                <a:ext uri="{FF2B5EF4-FFF2-40B4-BE49-F238E27FC236}">
                  <a16:creationId xmlns:a16="http://schemas.microsoft.com/office/drawing/2014/main" id="{8251C4B9-8A11-49B2-B4D4-C55EBD67B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11" name="Rectangle 10">
              <a:extLst>
                <a:ext uri="{FF2B5EF4-FFF2-40B4-BE49-F238E27FC236}">
                  <a16:creationId xmlns:a16="http://schemas.microsoft.com/office/drawing/2014/main" id="{537195A1-3020-4263-9D73-3A38915DFBDE}"/>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3F3B9722-DAFA-477E-B5E5-F19F1ED8EDE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 name="Groupe 17">
            <a:extLst>
              <a:ext uri="{FF2B5EF4-FFF2-40B4-BE49-F238E27FC236}">
                <a16:creationId xmlns:a16="http://schemas.microsoft.com/office/drawing/2014/main" id="{D097C462-F55B-4FEE-836D-CE6342FB039A}"/>
              </a:ext>
            </a:extLst>
          </p:cNvPr>
          <p:cNvGrpSpPr/>
          <p:nvPr/>
        </p:nvGrpSpPr>
        <p:grpSpPr>
          <a:xfrm>
            <a:off x="2616527" y="1733550"/>
            <a:ext cx="6002243" cy="2571750"/>
            <a:chOff x="2616527" y="1733550"/>
            <a:chExt cx="6002243" cy="2571750"/>
          </a:xfrm>
        </p:grpSpPr>
        <p:pic>
          <p:nvPicPr>
            <p:cNvPr id="15" name="Image 14">
              <a:extLst>
                <a:ext uri="{FF2B5EF4-FFF2-40B4-BE49-F238E27FC236}">
                  <a16:creationId xmlns:a16="http://schemas.microsoft.com/office/drawing/2014/main" id="{E7BA2C43-4962-4DE8-8C91-A85A08A3C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527" y="1733550"/>
              <a:ext cx="5505450" cy="2571750"/>
            </a:xfrm>
            <a:prstGeom prst="rect">
              <a:avLst/>
            </a:prstGeom>
          </p:spPr>
        </p:pic>
        <p:sp>
          <p:nvSpPr>
            <p:cNvPr id="17" name="Rectangle 16">
              <a:extLst>
                <a:ext uri="{FF2B5EF4-FFF2-40B4-BE49-F238E27FC236}">
                  <a16:creationId xmlns:a16="http://schemas.microsoft.com/office/drawing/2014/main" id="{B732B44B-9CCF-4D2B-B489-19E78C91D007}"/>
                </a:ext>
              </a:extLst>
            </p:cNvPr>
            <p:cNvSpPr/>
            <p:nvPr/>
          </p:nvSpPr>
          <p:spPr>
            <a:xfrm>
              <a:off x="5185330" y="3517379"/>
              <a:ext cx="3433440" cy="461665"/>
            </a:xfrm>
            <a:prstGeom prst="rect">
              <a:avLst/>
            </a:prstGeom>
          </p:spPr>
          <p:txBody>
            <a:bodyPr wrap="none">
              <a:spAutoFit/>
            </a:bodyPr>
            <a:lstStyle/>
            <a:p>
              <a:r>
                <a:rPr lang="fr-FR" sz="2400" i="1" dirty="0">
                  <a:solidFill>
                    <a:srgbClr val="6EDCF2"/>
                  </a:solidFill>
                  <a:latin typeface="Segoe UI" panose="020B0502040204020203" pitchFamily="34" charset="0"/>
                  <a:cs typeface="Segoe UI" panose="020B0502040204020203" pitchFamily="34" charset="0"/>
                </a:rPr>
                <a:t>Vers un monde meilleur </a:t>
              </a:r>
              <a:endParaRPr lang="fr-FR" sz="2400" dirty="0">
                <a:solidFill>
                  <a:srgbClr val="6EDCF2"/>
                </a:solidFill>
              </a:endParaRPr>
            </a:p>
          </p:txBody>
        </p:sp>
      </p:grpSp>
    </p:spTree>
    <p:extLst>
      <p:ext uri="{BB962C8B-B14F-4D97-AF65-F5344CB8AC3E}">
        <p14:creationId xmlns:p14="http://schemas.microsoft.com/office/powerpoint/2010/main" val="21427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a:extLst>
              <a:ext uri="{FF2B5EF4-FFF2-40B4-BE49-F238E27FC236}">
                <a16:creationId xmlns:a16="http://schemas.microsoft.com/office/drawing/2014/main" id="{221F01D9-6789-45DE-8778-9EAFB1BCA593}"/>
              </a:ext>
            </a:extLst>
          </p:cNvPr>
          <p:cNvGrpSpPr/>
          <p:nvPr/>
        </p:nvGrpSpPr>
        <p:grpSpPr>
          <a:xfrm>
            <a:off x="4940134" y="3019425"/>
            <a:ext cx="7251866" cy="3838575"/>
            <a:chOff x="4940134" y="3019425"/>
            <a:chExt cx="7251866" cy="3838575"/>
          </a:xfrm>
        </p:grpSpPr>
        <p:pic>
          <p:nvPicPr>
            <p:cNvPr id="41" name="Image 40">
              <a:extLst>
                <a:ext uri="{FF2B5EF4-FFF2-40B4-BE49-F238E27FC236}">
                  <a16:creationId xmlns:a16="http://schemas.microsoft.com/office/drawing/2014/main" id="{22C0E7DC-4A4A-42ED-97DB-3FB7FA3F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2" name="Rectangle 41">
              <a:extLst>
                <a:ext uri="{FF2B5EF4-FFF2-40B4-BE49-F238E27FC236}">
                  <a16:creationId xmlns:a16="http://schemas.microsoft.com/office/drawing/2014/main" id="{AA15F214-898A-4219-9F8E-9C84EF6BD3A8}"/>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8C14ACF-0552-4AEC-A54B-4E4063E1EEB9}"/>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20" name="ZoneTexte 19">
            <a:extLst>
              <a:ext uri="{FF2B5EF4-FFF2-40B4-BE49-F238E27FC236}">
                <a16:creationId xmlns:a16="http://schemas.microsoft.com/office/drawing/2014/main" id="{F090A602-0755-404F-85D9-BEB17E4B209B}"/>
              </a:ext>
            </a:extLst>
          </p:cNvPr>
          <p:cNvSpPr txBox="1"/>
          <p:nvPr/>
        </p:nvSpPr>
        <p:spPr>
          <a:xfrm>
            <a:off x="4379199" y="1863851"/>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Bibliothèque, non un Framework !</a:t>
            </a:r>
          </a:p>
        </p:txBody>
      </p:sp>
      <p:sp>
        <p:nvSpPr>
          <p:cNvPr id="21" name="ZoneTexte 20">
            <a:extLst>
              <a:ext uri="{FF2B5EF4-FFF2-40B4-BE49-F238E27FC236}">
                <a16:creationId xmlns:a16="http://schemas.microsoft.com/office/drawing/2014/main" id="{280B8684-E686-415B-B19D-F62CEB393E53}"/>
              </a:ext>
            </a:extLst>
          </p:cNvPr>
          <p:cNvSpPr txBox="1"/>
          <p:nvPr/>
        </p:nvSpPr>
        <p:spPr>
          <a:xfrm>
            <a:off x="4379199" y="3947144"/>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Créé par Facebook depuis 2013.</a:t>
            </a:r>
          </a:p>
        </p:txBody>
      </p:sp>
      <p:sp>
        <p:nvSpPr>
          <p:cNvPr id="22" name="ZoneTexte 21">
            <a:extLst>
              <a:ext uri="{FF2B5EF4-FFF2-40B4-BE49-F238E27FC236}">
                <a16:creationId xmlns:a16="http://schemas.microsoft.com/office/drawing/2014/main" id="{31999916-356C-488B-983C-D6481EF7C17B}"/>
              </a:ext>
            </a:extLst>
          </p:cNvPr>
          <p:cNvSpPr txBox="1"/>
          <p:nvPr/>
        </p:nvSpPr>
        <p:spPr>
          <a:xfrm>
            <a:off x="4379199" y="4776835"/>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Pourquoi ???? </a:t>
            </a:r>
          </a:p>
        </p:txBody>
      </p:sp>
      <p:sp>
        <p:nvSpPr>
          <p:cNvPr id="23" name="ZoneTexte 22">
            <a:extLst>
              <a:ext uri="{FF2B5EF4-FFF2-40B4-BE49-F238E27FC236}">
                <a16:creationId xmlns:a16="http://schemas.microsoft.com/office/drawing/2014/main" id="{6342B1D1-27A4-4723-96BC-1C72FB549A6C}"/>
              </a:ext>
            </a:extLst>
          </p:cNvPr>
          <p:cNvSpPr txBox="1"/>
          <p:nvPr/>
        </p:nvSpPr>
        <p:spPr>
          <a:xfrm>
            <a:off x="4932563" y="5572999"/>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Répondre au problème de l’application mono-page. </a:t>
            </a:r>
          </a:p>
        </p:txBody>
      </p:sp>
      <p:sp>
        <p:nvSpPr>
          <p:cNvPr id="39" name="ZoneTexte 38">
            <a:extLst>
              <a:ext uri="{FF2B5EF4-FFF2-40B4-BE49-F238E27FC236}">
                <a16:creationId xmlns:a16="http://schemas.microsoft.com/office/drawing/2014/main" id="{5BEB7D63-13C2-4C93-A701-0EB5398FC777}"/>
              </a:ext>
            </a:extLst>
          </p:cNvPr>
          <p:cNvSpPr txBox="1"/>
          <p:nvPr/>
        </p:nvSpPr>
        <p:spPr>
          <a:xfrm>
            <a:off x="4379199" y="2807567"/>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uniquement de la vue (interface de l’application).</a:t>
            </a:r>
          </a:p>
        </p:txBody>
      </p:sp>
    </p:spTree>
    <p:extLst>
      <p:ext uri="{BB962C8B-B14F-4D97-AF65-F5344CB8AC3E}">
        <p14:creationId xmlns:p14="http://schemas.microsoft.com/office/powerpoint/2010/main" val="17981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30BCE0E8-5B4C-4F1D-BAD5-60286BE7EA74}"/>
              </a:ext>
            </a:extLst>
          </p:cNvPr>
          <p:cNvSpPr txBox="1"/>
          <p:nvPr/>
        </p:nvSpPr>
        <p:spPr>
          <a:xfrm>
            <a:off x="2665129" y="165079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immuable. Impossible de réassigner une nouvelle valeur.</a:t>
            </a:r>
          </a:p>
        </p:txBody>
      </p:sp>
      <p:sp>
        <p:nvSpPr>
          <p:cNvPr id="11" name="ZoneTexte 10">
            <a:extLst>
              <a:ext uri="{FF2B5EF4-FFF2-40B4-BE49-F238E27FC236}">
                <a16:creationId xmlns:a16="http://schemas.microsoft.com/office/drawing/2014/main" id="{9AC45377-6066-4961-B08D-3DAEDD05747D}"/>
              </a:ext>
            </a:extLst>
          </p:cNvPr>
          <p:cNvSpPr txBox="1"/>
          <p:nvPr/>
        </p:nvSpPr>
        <p:spPr>
          <a:xfrm>
            <a:off x="2665129" y="229298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E1072890-F78C-453B-B3A9-E71F59EA3327}"/>
              </a:ext>
            </a:extLst>
          </p:cNvPr>
          <p:cNvSpPr txBox="1"/>
          <p:nvPr/>
        </p:nvSpPr>
        <p:spPr>
          <a:xfrm>
            <a:off x="2665129" y="443866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muable. Peut être changé à tout moment</a:t>
            </a:r>
          </a:p>
        </p:txBody>
      </p:sp>
      <p:sp>
        <p:nvSpPr>
          <p:cNvPr id="19" name="ZoneTexte 18">
            <a:extLst>
              <a:ext uri="{FF2B5EF4-FFF2-40B4-BE49-F238E27FC236}">
                <a16:creationId xmlns:a16="http://schemas.microsoft.com/office/drawing/2014/main" id="{36EEE439-76B0-4C18-BF00-D2FE04E6E134}"/>
              </a:ext>
            </a:extLst>
          </p:cNvPr>
          <p:cNvSpPr txBox="1"/>
          <p:nvPr/>
        </p:nvSpPr>
        <p:spPr>
          <a:xfrm>
            <a:off x="2665129" y="508085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a:t>
            </a:r>
          </a:p>
        </p:txBody>
      </p:sp>
      <p:sp>
        <p:nvSpPr>
          <p:cNvPr id="18"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Constants</a:t>
            </a:r>
          </a:p>
        </p:txBody>
      </p:sp>
      <p:sp>
        <p:nvSpPr>
          <p:cNvPr id="20" name="Hexagone 23">
            <a:extLst>
              <a:ext uri="{FF2B5EF4-FFF2-40B4-BE49-F238E27FC236}">
                <a16:creationId xmlns:a16="http://schemas.microsoft.com/office/drawing/2014/main" id="{9745DE0A-361D-462A-BED6-614A0D42CBE8}"/>
              </a:ext>
            </a:extLst>
          </p:cNvPr>
          <p:cNvSpPr/>
          <p:nvPr/>
        </p:nvSpPr>
        <p:spPr>
          <a:xfrm>
            <a:off x="603921" y="406025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Let</a:t>
            </a:r>
          </a:p>
        </p:txBody>
      </p:sp>
      <p:pic>
        <p:nvPicPr>
          <p:cNvPr id="21" name="Image 20">
            <a:extLst>
              <a:ext uri="{FF2B5EF4-FFF2-40B4-BE49-F238E27FC236}">
                <a16:creationId xmlns:a16="http://schemas.microsoft.com/office/drawing/2014/main" id="{523E8806-DAC7-47D6-9C30-93B085E5C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FC0ED267-1792-4CAA-A65E-23BB112F222B}"/>
              </a:ext>
            </a:extLst>
          </p:cNvPr>
          <p:cNvSpPr/>
          <p:nvPr/>
        </p:nvSpPr>
        <p:spPr>
          <a:xfrm>
            <a:off x="7081760" y="2859200"/>
            <a:ext cx="4962391" cy="1015663"/>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Immuable"</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"problèmes"</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54623ED9-AD1D-43FB-BE40-C9F6C7114B59}"/>
              </a:ext>
            </a:extLst>
          </p:cNvPr>
          <p:cNvSpPr/>
          <p:nvPr/>
        </p:nvSpPr>
        <p:spPr>
          <a:xfrm>
            <a:off x="7081760" y="5080851"/>
            <a:ext cx="5090160" cy="1015663"/>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de test"</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"Pas de problème"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6" name="Groupe 35">
            <a:extLst>
              <a:ext uri="{FF2B5EF4-FFF2-40B4-BE49-F238E27FC236}">
                <a16:creationId xmlns:a16="http://schemas.microsoft.com/office/drawing/2014/main" id="{9854841A-28C1-4065-8519-5CF1D4451A0F}"/>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ABD22CB8-CBF6-42EB-A442-356C78A879F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33F7E477-0DC5-4681-9A29-D800603D172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8E8ED6E4-9C1C-459B-92E8-4CD6FF1331EA}"/>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E3B732EE-6CBA-4802-9504-FC754F9F947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6E0075AB-0290-44DB-B94A-1FD4DACB7A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FF4EF335-A142-430B-9A07-CB62BF7D205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3050BDE4-65CB-4937-93CC-6B0A7CC4AB91}"/>
                </a:ext>
              </a:extLst>
            </p:cNvPr>
            <p:cNvGrpSpPr/>
            <p:nvPr/>
          </p:nvGrpSpPr>
          <p:grpSpPr>
            <a:xfrm>
              <a:off x="6391009" y="4158446"/>
              <a:ext cx="670561" cy="1463040"/>
              <a:chOff x="5313680" y="4185920"/>
              <a:chExt cx="670560" cy="1463040"/>
            </a:xfrm>
            <a:grpFill/>
          </p:grpSpPr>
          <p:sp>
            <p:nvSpPr>
              <p:cNvPr id="48" name="Bande diagonale 47">
                <a:extLst>
                  <a:ext uri="{FF2B5EF4-FFF2-40B4-BE49-F238E27FC236}">
                    <a16:creationId xmlns:a16="http://schemas.microsoft.com/office/drawing/2014/main" id="{42532DC6-E18B-4D94-ACD2-F0DBD19CA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4A3A964A-956B-4EF2-AE0C-E21AFD1EBC4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8AD71915-5228-4E5D-AED6-397BB558039B}"/>
                </a:ext>
              </a:extLst>
            </p:cNvPr>
            <p:cNvGrpSpPr/>
            <p:nvPr/>
          </p:nvGrpSpPr>
          <p:grpSpPr>
            <a:xfrm rot="10800000">
              <a:off x="4211850" y="4177849"/>
              <a:ext cx="670561" cy="1463040"/>
              <a:chOff x="5313680" y="4185920"/>
              <a:chExt cx="670560" cy="1463040"/>
            </a:xfrm>
            <a:grpFill/>
          </p:grpSpPr>
          <p:sp>
            <p:nvSpPr>
              <p:cNvPr id="46" name="Bande diagonale 45">
                <a:extLst>
                  <a:ext uri="{FF2B5EF4-FFF2-40B4-BE49-F238E27FC236}">
                    <a16:creationId xmlns:a16="http://schemas.microsoft.com/office/drawing/2014/main" id="{D17B60EE-D312-4D0D-8DA3-AAA552633BF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0080D4AA-90E8-4377-AE14-D3A515471BC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2A6DB652-E215-4E26-8BDA-EBD8703F5F8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734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19" grpId="0"/>
      <p:bldP spid="18" grpId="0" animBg="1"/>
      <p:bldP spid="20" grpId="0" animBg="1"/>
      <p:bldP spid="2"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e 43">
            <a:extLst>
              <a:ext uri="{FF2B5EF4-FFF2-40B4-BE49-F238E27FC236}">
                <a16:creationId xmlns:a16="http://schemas.microsoft.com/office/drawing/2014/main" id="{99FC1E8D-BF0F-4280-A672-8610D89FE096}"/>
              </a:ext>
            </a:extLst>
          </p:cNvPr>
          <p:cNvGrpSpPr/>
          <p:nvPr/>
        </p:nvGrpSpPr>
        <p:grpSpPr>
          <a:xfrm>
            <a:off x="4940134" y="3019425"/>
            <a:ext cx="7251866" cy="3838575"/>
            <a:chOff x="4940134" y="3019425"/>
            <a:chExt cx="7251866" cy="3838575"/>
          </a:xfrm>
        </p:grpSpPr>
        <p:pic>
          <p:nvPicPr>
            <p:cNvPr id="45" name="Image 44">
              <a:extLst>
                <a:ext uri="{FF2B5EF4-FFF2-40B4-BE49-F238E27FC236}">
                  <a16:creationId xmlns:a16="http://schemas.microsoft.com/office/drawing/2014/main" id="{A0E95AB0-960C-404F-A924-591F8CDEC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6" name="Rectangle 45">
              <a:extLst>
                <a:ext uri="{FF2B5EF4-FFF2-40B4-BE49-F238E27FC236}">
                  <a16:creationId xmlns:a16="http://schemas.microsoft.com/office/drawing/2014/main" id="{9473F604-69F3-4C33-919E-90E2D7399F7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2AACE2F1-55DF-425E-B059-9E0DB4E1E13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39" name="ZoneTexte 38">
            <a:extLst>
              <a:ext uri="{FF2B5EF4-FFF2-40B4-BE49-F238E27FC236}">
                <a16:creationId xmlns:a16="http://schemas.microsoft.com/office/drawing/2014/main" id="{7129AC66-E35E-4026-8014-AB307D7ED28F}"/>
              </a:ext>
            </a:extLst>
          </p:cNvPr>
          <p:cNvSpPr txBox="1"/>
          <p:nvPr/>
        </p:nvSpPr>
        <p:spPr>
          <a:xfrm>
            <a:off x="4691135" y="2010703"/>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c’est aussi ………</a:t>
            </a:r>
          </a:p>
        </p:txBody>
      </p:sp>
      <p:sp>
        <p:nvSpPr>
          <p:cNvPr id="40" name="ZoneTexte 39">
            <a:extLst>
              <a:ext uri="{FF2B5EF4-FFF2-40B4-BE49-F238E27FC236}">
                <a16:creationId xmlns:a16="http://schemas.microsoft.com/office/drawing/2014/main" id="{78210A56-C78B-492D-9CF1-498C70B22822}"/>
              </a:ext>
            </a:extLst>
          </p:cNvPr>
          <p:cNvSpPr txBox="1"/>
          <p:nvPr/>
        </p:nvSpPr>
        <p:spPr>
          <a:xfrm>
            <a:off x="5385655" y="2673348"/>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Simplicité</a:t>
            </a:r>
          </a:p>
        </p:txBody>
      </p:sp>
      <p:sp>
        <p:nvSpPr>
          <p:cNvPr id="41" name="ZoneTexte 40">
            <a:extLst>
              <a:ext uri="{FF2B5EF4-FFF2-40B4-BE49-F238E27FC236}">
                <a16:creationId xmlns:a16="http://schemas.microsoft.com/office/drawing/2014/main" id="{B835D38B-83BB-4E3C-870A-3A6A66E8EC95}"/>
              </a:ext>
            </a:extLst>
          </p:cNvPr>
          <p:cNvSpPr txBox="1"/>
          <p:nvPr/>
        </p:nvSpPr>
        <p:spPr>
          <a:xfrm>
            <a:off x="5385655" y="3426537"/>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Rapidité</a:t>
            </a:r>
          </a:p>
        </p:txBody>
      </p:sp>
      <p:sp>
        <p:nvSpPr>
          <p:cNvPr id="42" name="ZoneTexte 41">
            <a:extLst>
              <a:ext uri="{FF2B5EF4-FFF2-40B4-BE49-F238E27FC236}">
                <a16:creationId xmlns:a16="http://schemas.microsoft.com/office/drawing/2014/main" id="{D6B90989-4232-417D-B3DF-53B6D5A0C83B}"/>
              </a:ext>
            </a:extLst>
          </p:cNvPr>
          <p:cNvSpPr txBox="1"/>
          <p:nvPr/>
        </p:nvSpPr>
        <p:spPr>
          <a:xfrm>
            <a:off x="5385655" y="4147772"/>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Flexibilité</a:t>
            </a:r>
          </a:p>
        </p:txBody>
      </p:sp>
      <p:sp>
        <p:nvSpPr>
          <p:cNvPr id="43" name="ZoneTexte 42">
            <a:extLst>
              <a:ext uri="{FF2B5EF4-FFF2-40B4-BE49-F238E27FC236}">
                <a16:creationId xmlns:a16="http://schemas.microsoft.com/office/drawing/2014/main" id="{F66839E2-7062-4D4A-B844-FAEBBB8181DD}"/>
              </a:ext>
            </a:extLst>
          </p:cNvPr>
          <p:cNvSpPr txBox="1"/>
          <p:nvPr/>
        </p:nvSpPr>
        <p:spPr>
          <a:xfrm>
            <a:off x="4691135" y="4929804"/>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Peut également être couplé avec un Framework tel que </a:t>
            </a:r>
            <a:r>
              <a:rPr lang="fr-FR" sz="2400" dirty="0" err="1">
                <a:latin typeface="Segoe UI" panose="020B0502040204020203" pitchFamily="34" charset="0"/>
                <a:cs typeface="Segoe UI" panose="020B0502040204020203" pitchFamily="34" charset="0"/>
              </a:rPr>
              <a:t>Angular</a:t>
            </a:r>
            <a:r>
              <a:rPr lang="fr-FR" sz="2400" dirty="0">
                <a:latin typeface="Segoe UI" panose="020B0502040204020203" pitchFamily="34" charset="0"/>
                <a:cs typeface="Segoe UI" panose="020B0502040204020203" pitchFamily="34" charset="0"/>
              </a:rPr>
              <a:t> par exemple.</a:t>
            </a:r>
          </a:p>
        </p:txBody>
      </p:sp>
    </p:spTree>
    <p:extLst>
      <p:ext uri="{BB962C8B-B14F-4D97-AF65-F5344CB8AC3E}">
        <p14:creationId xmlns:p14="http://schemas.microsoft.com/office/powerpoint/2010/main" val="4066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E3748798-0A7F-4829-BEF0-C5671D086FF0}"/>
              </a:ext>
            </a:extLst>
          </p:cNvPr>
          <p:cNvGrpSpPr/>
          <p:nvPr/>
        </p:nvGrpSpPr>
        <p:grpSpPr>
          <a:xfrm rot="5400000" flipH="1">
            <a:off x="9388250" y="4074330"/>
            <a:ext cx="676174" cy="4891165"/>
            <a:chOff x="8524240" y="0"/>
            <a:chExt cx="762000" cy="4389120"/>
          </a:xfrm>
        </p:grpSpPr>
        <p:sp>
          <p:nvSpPr>
            <p:cNvPr id="27" name="Rectangle 26">
              <a:extLst>
                <a:ext uri="{FF2B5EF4-FFF2-40B4-BE49-F238E27FC236}">
                  <a16:creationId xmlns:a16="http://schemas.microsoft.com/office/drawing/2014/main" id="{D4829A75-2109-4828-ADAB-3516D65CCCC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rectangle 27">
              <a:extLst>
                <a:ext uri="{FF2B5EF4-FFF2-40B4-BE49-F238E27FC236}">
                  <a16:creationId xmlns:a16="http://schemas.microsoft.com/office/drawing/2014/main" id="{C16343D6-C89D-43D5-94AC-C2481D94B8E7}"/>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F0D840E-993F-4F4A-9064-7C69CA23E8C7}"/>
              </a:ext>
            </a:extLst>
          </p:cNvPr>
          <p:cNvGrpSpPr/>
          <p:nvPr/>
        </p:nvGrpSpPr>
        <p:grpSpPr>
          <a:xfrm rot="16200000">
            <a:off x="1846552" y="4325351"/>
            <a:ext cx="676175" cy="4389120"/>
            <a:chOff x="8524240" y="0"/>
            <a:chExt cx="762000" cy="4389120"/>
          </a:xfrm>
        </p:grpSpPr>
        <p:sp>
          <p:nvSpPr>
            <p:cNvPr id="30" name="Rectangle 29">
              <a:extLst>
                <a:ext uri="{FF2B5EF4-FFF2-40B4-BE49-F238E27FC236}">
                  <a16:creationId xmlns:a16="http://schemas.microsoft.com/office/drawing/2014/main" id="{D02746CB-8EDE-42B4-AFF3-E602124800AE}"/>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riangle rectangle 30">
              <a:extLst>
                <a:ext uri="{FF2B5EF4-FFF2-40B4-BE49-F238E27FC236}">
                  <a16:creationId xmlns:a16="http://schemas.microsoft.com/office/drawing/2014/main" id="{DAD918F4-8335-4BB7-809A-0FC1CF016A3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4" name="ZoneTexte 43">
            <a:extLst>
              <a:ext uri="{FF2B5EF4-FFF2-40B4-BE49-F238E27FC236}">
                <a16:creationId xmlns:a16="http://schemas.microsoft.com/office/drawing/2014/main" id="{7E73B625-23B5-469D-902C-09D996FC52F3}"/>
              </a:ext>
            </a:extLst>
          </p:cNvPr>
          <p:cNvSpPr txBox="1"/>
          <p:nvPr/>
        </p:nvSpPr>
        <p:spPr>
          <a:xfrm>
            <a:off x="1131330" y="1638571"/>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manipule un </a:t>
            </a:r>
            <a:r>
              <a:rPr lang="fr-FR" sz="2400" b="1" dirty="0">
                <a:latin typeface="Segoe UI" panose="020B0502040204020203" pitchFamily="34" charset="0"/>
                <a:cs typeface="Segoe UI" panose="020B0502040204020203" pitchFamily="34" charset="0"/>
              </a:rPr>
              <a:t>DOM virtuel </a:t>
            </a:r>
            <a:r>
              <a:rPr lang="fr-FR" sz="2400" dirty="0">
                <a:latin typeface="Segoe UI" panose="020B0502040204020203" pitchFamily="34" charset="0"/>
                <a:cs typeface="Segoe UI" panose="020B0502040204020203" pitchFamily="34" charset="0"/>
              </a:rPr>
              <a:t>et non celui du navigateur !!</a:t>
            </a:r>
          </a:p>
        </p:txBody>
      </p:sp>
      <p:sp>
        <p:nvSpPr>
          <p:cNvPr id="45" name="ZoneTexte 44">
            <a:extLst>
              <a:ext uri="{FF2B5EF4-FFF2-40B4-BE49-F238E27FC236}">
                <a16:creationId xmlns:a16="http://schemas.microsoft.com/office/drawing/2014/main" id="{F0E2A3A6-E924-4D03-A443-2F80C5178765}"/>
              </a:ext>
            </a:extLst>
          </p:cNvPr>
          <p:cNvSpPr txBox="1"/>
          <p:nvPr/>
        </p:nvSpPr>
        <p:spPr>
          <a:xfrm>
            <a:off x="2831393" y="4700813"/>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b="1" dirty="0">
                <a:latin typeface="Segoe UI" panose="020B0502040204020203" pitchFamily="34" charset="0"/>
                <a:cs typeface="Segoe UI" panose="020B0502040204020203" pitchFamily="34" charset="0"/>
              </a:rPr>
              <a:t>DOM</a:t>
            </a:r>
            <a:r>
              <a:rPr lang="fr-FR" sz="2400" dirty="0">
                <a:latin typeface="Segoe UI" panose="020B0502040204020203" pitchFamily="34" charset="0"/>
                <a:cs typeface="Segoe UI" panose="020B0502040204020203" pitchFamily="34" charset="0"/>
              </a:rPr>
              <a:t> = </a:t>
            </a:r>
            <a:r>
              <a:rPr lang="fr-FR" sz="2400" b="1" dirty="0">
                <a:latin typeface="Segoe UI" panose="020B0502040204020203" pitchFamily="34" charset="0"/>
                <a:cs typeface="Segoe UI" panose="020B0502040204020203" pitchFamily="34" charset="0"/>
              </a:rPr>
              <a:t>D</a:t>
            </a:r>
            <a:r>
              <a:rPr lang="fr-FR" sz="2400" dirty="0">
                <a:latin typeface="Segoe UI" panose="020B0502040204020203" pitchFamily="34" charset="0"/>
                <a:cs typeface="Segoe UI" panose="020B0502040204020203" pitchFamily="34" charset="0"/>
              </a:rPr>
              <a:t>ocument </a:t>
            </a:r>
            <a:r>
              <a:rPr lang="fr-FR" sz="2400" b="1" dirty="0">
                <a:latin typeface="Segoe UI" panose="020B0502040204020203" pitchFamily="34" charset="0"/>
                <a:cs typeface="Segoe UI" panose="020B0502040204020203" pitchFamily="34" charset="0"/>
              </a:rPr>
              <a:t>O</a:t>
            </a:r>
            <a:r>
              <a:rPr lang="fr-FR" sz="2400" dirty="0">
                <a:latin typeface="Segoe UI" panose="020B0502040204020203" pitchFamily="34" charset="0"/>
                <a:cs typeface="Segoe UI" panose="020B0502040204020203" pitchFamily="34" charset="0"/>
              </a:rPr>
              <a:t>bject </a:t>
            </a:r>
            <a:r>
              <a:rPr lang="fr-FR" sz="2400" b="1" dirty="0">
                <a:latin typeface="Segoe UI" panose="020B0502040204020203" pitchFamily="34" charset="0"/>
                <a:cs typeface="Segoe UI" panose="020B0502040204020203" pitchFamily="34" charset="0"/>
              </a:rPr>
              <a:t>M</a:t>
            </a:r>
            <a:r>
              <a:rPr lang="fr-FR" sz="2400" dirty="0">
                <a:latin typeface="Segoe UI" panose="020B0502040204020203" pitchFamily="34" charset="0"/>
                <a:cs typeface="Segoe UI" panose="020B0502040204020203" pitchFamily="34" charset="0"/>
              </a:rPr>
              <a:t>odel. </a:t>
            </a:r>
          </a:p>
        </p:txBody>
      </p:sp>
      <p:sp>
        <p:nvSpPr>
          <p:cNvPr id="46" name="ZoneTexte 45">
            <a:extLst>
              <a:ext uri="{FF2B5EF4-FFF2-40B4-BE49-F238E27FC236}">
                <a16:creationId xmlns:a16="http://schemas.microsoft.com/office/drawing/2014/main" id="{E8F1F0C5-22AB-4596-886A-5887C61C70B9}"/>
              </a:ext>
            </a:extLst>
          </p:cNvPr>
          <p:cNvSpPr txBox="1"/>
          <p:nvPr/>
        </p:nvSpPr>
        <p:spPr>
          <a:xfrm>
            <a:off x="2003612" y="4095394"/>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Pour rappel : </a:t>
            </a:r>
          </a:p>
        </p:txBody>
      </p:sp>
      <p:sp>
        <p:nvSpPr>
          <p:cNvPr id="47" name="ZoneTexte 46">
            <a:extLst>
              <a:ext uri="{FF2B5EF4-FFF2-40B4-BE49-F238E27FC236}">
                <a16:creationId xmlns:a16="http://schemas.microsoft.com/office/drawing/2014/main" id="{A3FF46A2-898D-4D54-A317-1C0065FF0CE3}"/>
              </a:ext>
            </a:extLst>
          </p:cNvPr>
          <p:cNvSpPr txBox="1"/>
          <p:nvPr/>
        </p:nvSpPr>
        <p:spPr>
          <a:xfrm>
            <a:off x="2831393" y="5208218"/>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Interface entre le code et le HTML créé.</a:t>
            </a:r>
          </a:p>
        </p:txBody>
      </p:sp>
      <p:sp>
        <p:nvSpPr>
          <p:cNvPr id="48" name="ZoneTexte 47">
            <a:extLst>
              <a:ext uri="{FF2B5EF4-FFF2-40B4-BE49-F238E27FC236}">
                <a16:creationId xmlns:a16="http://schemas.microsoft.com/office/drawing/2014/main" id="{64955E0D-67AF-4068-9B52-896D8CC40AA4}"/>
              </a:ext>
            </a:extLst>
          </p:cNvPr>
          <p:cNvSpPr txBox="1"/>
          <p:nvPr/>
        </p:nvSpPr>
        <p:spPr>
          <a:xfrm>
            <a:off x="2831393" y="5715623"/>
            <a:ext cx="6952694"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Représentation à un instant T la page visible par l’utilisateur.</a:t>
            </a:r>
          </a:p>
        </p:txBody>
      </p:sp>
      <p:sp>
        <p:nvSpPr>
          <p:cNvPr id="52" name="ZoneTexte 51">
            <a:extLst>
              <a:ext uri="{FF2B5EF4-FFF2-40B4-BE49-F238E27FC236}">
                <a16:creationId xmlns:a16="http://schemas.microsoft.com/office/drawing/2014/main" id="{9012E140-6F20-4404-82D7-66ADA6CF53E7}"/>
              </a:ext>
            </a:extLst>
          </p:cNvPr>
          <p:cNvSpPr txBox="1"/>
          <p:nvPr/>
        </p:nvSpPr>
        <p:spPr>
          <a:xfrm>
            <a:off x="1131330" y="2823016"/>
            <a:ext cx="1103221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Tout est en composant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 dernier ne créer pas de HTML, mais une représentation sous forme d’objet et de nœuds de ce à quoi le HTML doit ressembler.</a:t>
            </a:r>
          </a:p>
        </p:txBody>
      </p:sp>
      <p:pic>
        <p:nvPicPr>
          <p:cNvPr id="4" name="Image 3">
            <a:extLst>
              <a:ext uri="{FF2B5EF4-FFF2-40B4-BE49-F238E27FC236}">
                <a16:creationId xmlns:a16="http://schemas.microsoft.com/office/drawing/2014/main" id="{270DB755-084F-4D52-B141-3995A78DF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8" name="Groupe 17">
            <a:extLst>
              <a:ext uri="{FF2B5EF4-FFF2-40B4-BE49-F238E27FC236}">
                <a16:creationId xmlns:a16="http://schemas.microsoft.com/office/drawing/2014/main" id="{1F4CB0AD-C3AC-427B-9A45-FCE46A686AA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9" name="Groupe 18">
              <a:extLst>
                <a:ext uri="{FF2B5EF4-FFF2-40B4-BE49-F238E27FC236}">
                  <a16:creationId xmlns:a16="http://schemas.microsoft.com/office/drawing/2014/main" id="{F01C3B98-05C7-4175-AE9D-6F762107CF26}"/>
                </a:ext>
              </a:extLst>
            </p:cNvPr>
            <p:cNvGrpSpPr/>
            <p:nvPr/>
          </p:nvGrpSpPr>
          <p:grpSpPr>
            <a:xfrm>
              <a:off x="6391007" y="4158446"/>
              <a:ext cx="670560" cy="1463040"/>
              <a:chOff x="5313680" y="4185920"/>
              <a:chExt cx="670560" cy="1463040"/>
            </a:xfrm>
            <a:grpFill/>
          </p:grpSpPr>
          <p:sp>
            <p:nvSpPr>
              <p:cNvPr id="24" name="Bande diagonale 23">
                <a:extLst>
                  <a:ext uri="{FF2B5EF4-FFF2-40B4-BE49-F238E27FC236}">
                    <a16:creationId xmlns:a16="http://schemas.microsoft.com/office/drawing/2014/main" id="{2CB7289C-ADF0-4AE0-A994-BB12E37620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Bande diagonale 24">
                <a:extLst>
                  <a:ext uri="{FF2B5EF4-FFF2-40B4-BE49-F238E27FC236}">
                    <a16:creationId xmlns:a16="http://schemas.microsoft.com/office/drawing/2014/main" id="{5FA33F01-B4D3-4F7B-8748-09EA09E0C51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0" name="Groupe 19">
              <a:extLst>
                <a:ext uri="{FF2B5EF4-FFF2-40B4-BE49-F238E27FC236}">
                  <a16:creationId xmlns:a16="http://schemas.microsoft.com/office/drawing/2014/main" id="{9E79439E-CE3E-4040-9252-8F73F8BB496F}"/>
                </a:ext>
              </a:extLst>
            </p:cNvPr>
            <p:cNvGrpSpPr/>
            <p:nvPr/>
          </p:nvGrpSpPr>
          <p:grpSpPr>
            <a:xfrm rot="10800000">
              <a:off x="4211849" y="4177849"/>
              <a:ext cx="670560" cy="1463040"/>
              <a:chOff x="5313680" y="4185920"/>
              <a:chExt cx="670560" cy="1463040"/>
            </a:xfrm>
            <a:grpFill/>
          </p:grpSpPr>
          <p:sp>
            <p:nvSpPr>
              <p:cNvPr id="22" name="Bande diagonale 21">
                <a:extLst>
                  <a:ext uri="{FF2B5EF4-FFF2-40B4-BE49-F238E27FC236}">
                    <a16:creationId xmlns:a16="http://schemas.microsoft.com/office/drawing/2014/main" id="{8B979148-349B-4EB4-AA95-0DDF85461B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1A057E6-70F6-4630-ACE3-255C02B3F35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1" name="Signe Moins 20">
              <a:extLst>
                <a:ext uri="{FF2B5EF4-FFF2-40B4-BE49-F238E27FC236}">
                  <a16:creationId xmlns:a16="http://schemas.microsoft.com/office/drawing/2014/main" id="{3050A966-DF0D-440A-95D7-C0F06DB9F3A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373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1" name="ZoneTexte 40">
            <a:extLst>
              <a:ext uri="{FF2B5EF4-FFF2-40B4-BE49-F238E27FC236}">
                <a16:creationId xmlns:a16="http://schemas.microsoft.com/office/drawing/2014/main" id="{B3B8E732-5D3E-4A4B-B5E7-12C01F803A8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Avant l’arrivée de </a:t>
            </a:r>
            <a:r>
              <a:rPr lang="fr-FR" sz="2400" dirty="0" err="1">
                <a:solidFill>
                  <a:schemeClr val="accent1">
                    <a:lumMod val="75000"/>
                  </a:schemeClr>
                </a:solidFill>
                <a:latin typeface="Segoe UI" panose="020B0502040204020203" pitchFamily="34" charset="0"/>
                <a:cs typeface="Segoe UI" panose="020B0502040204020203" pitchFamily="34" charset="0"/>
              </a:rPr>
              <a:t>ReactJS</a:t>
            </a:r>
            <a:r>
              <a:rPr lang="fr-FR" sz="2400" dirty="0">
                <a:solidFill>
                  <a:schemeClr val="accent1">
                    <a:lumMod val="75000"/>
                  </a:schemeClr>
                </a:solidFill>
                <a:latin typeface="Segoe UI" panose="020B0502040204020203" pitchFamily="34" charset="0"/>
                <a:cs typeface="Segoe UI" panose="020B0502040204020203" pitchFamily="34" charset="0"/>
              </a:rPr>
              <a:t>, les limitations : </a:t>
            </a:r>
          </a:p>
        </p:txBody>
      </p:sp>
      <p:sp>
        <p:nvSpPr>
          <p:cNvPr id="42" name="ZoneTexte 41">
            <a:extLst>
              <a:ext uri="{FF2B5EF4-FFF2-40B4-BE49-F238E27FC236}">
                <a16:creationId xmlns:a16="http://schemas.microsoft.com/office/drawing/2014/main" id="{C169DE14-275B-4E1A-B40C-ADA8F06E11B7}"/>
              </a:ext>
            </a:extLst>
          </p:cNvPr>
          <p:cNvSpPr txBox="1"/>
          <p:nvPr/>
        </p:nvSpPr>
        <p:spPr>
          <a:xfrm>
            <a:off x="2015645" y="2563191"/>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Performance réduite </a:t>
            </a:r>
            <a:r>
              <a:rPr lang="fr-FR" sz="2400" i="1" dirty="0">
                <a:latin typeface="Segoe UI" panose="020B0502040204020203" pitchFamily="34" charset="0"/>
                <a:cs typeface="Segoe UI" panose="020B0502040204020203" pitchFamily="34" charset="0"/>
              </a:rPr>
              <a:t>(très visible sur les produits nomades) </a:t>
            </a:r>
            <a:r>
              <a:rPr lang="fr-FR" sz="2400" dirty="0">
                <a:latin typeface="Segoe UI" panose="020B0502040204020203" pitchFamily="34" charset="0"/>
                <a:cs typeface="Segoe UI" panose="020B0502040204020203" pitchFamily="34" charset="0"/>
              </a:rPr>
              <a:t>lors d’une simple modification sur un DOM complexe. </a:t>
            </a:r>
          </a:p>
        </p:txBody>
      </p:sp>
      <p:sp>
        <p:nvSpPr>
          <p:cNvPr id="45" name="ZoneTexte 44">
            <a:extLst>
              <a:ext uri="{FF2B5EF4-FFF2-40B4-BE49-F238E27FC236}">
                <a16:creationId xmlns:a16="http://schemas.microsoft.com/office/drawing/2014/main" id="{1DBF216F-B5D8-4723-BC1B-03587B2B1EBF}"/>
              </a:ext>
            </a:extLst>
          </p:cNvPr>
          <p:cNvSpPr txBox="1"/>
          <p:nvPr/>
        </p:nvSpPr>
        <p:spPr>
          <a:xfrm>
            <a:off x="2015645" y="3892417"/>
            <a:ext cx="8739589" cy="1200329"/>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Suivre les changements d’état encore plus difficile. AngularJS en est l’exemple parfait avec sa méthode « </a:t>
            </a:r>
            <a:r>
              <a:rPr lang="fr-FR" sz="2400" b="1" i="1" dirty="0">
                <a:latin typeface="Segoe UI" panose="020B0502040204020203" pitchFamily="34" charset="0"/>
                <a:cs typeface="Segoe UI" panose="020B0502040204020203" pitchFamily="34" charset="0"/>
              </a:rPr>
              <a:t>Dirty Checking</a:t>
            </a:r>
            <a:r>
              <a:rPr lang="fr-FR" sz="2400" dirty="0">
                <a:latin typeface="Segoe UI" panose="020B0502040204020203" pitchFamily="34" charset="0"/>
                <a:cs typeface="Segoe UI" panose="020B0502040204020203" pitchFamily="34" charset="0"/>
              </a:rPr>
              <a:t> ».</a:t>
            </a:r>
          </a:p>
        </p:txBody>
      </p:sp>
      <p:sp>
        <p:nvSpPr>
          <p:cNvPr id="46" name="ZoneTexte 45">
            <a:extLst>
              <a:ext uri="{FF2B5EF4-FFF2-40B4-BE49-F238E27FC236}">
                <a16:creationId xmlns:a16="http://schemas.microsoft.com/office/drawing/2014/main" id="{66B9BB16-04E7-4A58-BB6A-041052773784}"/>
              </a:ext>
            </a:extLst>
          </p:cNvPr>
          <p:cNvSpPr txBox="1"/>
          <p:nvPr/>
        </p:nvSpPr>
        <p:spPr>
          <a:xfrm>
            <a:off x="2667554" y="5383941"/>
            <a:ext cx="8739589" cy="830997"/>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Tous les objets sont surveillés en permanence, y compris ceux qui ne changent pas d’état.</a:t>
            </a:r>
          </a:p>
        </p:txBody>
      </p:sp>
      <p:pic>
        <p:nvPicPr>
          <p:cNvPr id="22" name="Image 21">
            <a:extLst>
              <a:ext uri="{FF2B5EF4-FFF2-40B4-BE49-F238E27FC236}">
                <a16:creationId xmlns:a16="http://schemas.microsoft.com/office/drawing/2014/main" id="{288D9B4B-610D-4C77-BD26-4259814F7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50EC2C-7271-44A5-8695-81E292B25A0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1DE279D0-4126-4531-888C-884F5C928F0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E476449-FA82-4EEA-B5A2-BDD2C079D5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739B9C-AC95-4B19-8E2A-936EC72C541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C88E607-C8C2-4E1D-A630-C83055BCD985}"/>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2B84FD2E-1CD4-4ABA-8A27-56161C3C266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F497092-3775-4999-A66B-DA8B8527E5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4C375AD-CC71-4DAA-9AA2-887C8A69D5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6" name="ZoneTexte 45">
            <a:extLst>
              <a:ext uri="{FF2B5EF4-FFF2-40B4-BE49-F238E27FC236}">
                <a16:creationId xmlns:a16="http://schemas.microsoft.com/office/drawing/2014/main" id="{70176802-DC46-4E34-9330-F53AF1C9744B}"/>
              </a:ext>
            </a:extLst>
          </p:cNvPr>
          <p:cNvSpPr txBox="1"/>
          <p:nvPr/>
        </p:nvSpPr>
        <p:spPr>
          <a:xfrm>
            <a:off x="2430976" y="4942922"/>
            <a:ext cx="2147147"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Intérêt ?</a:t>
            </a:r>
          </a:p>
        </p:txBody>
      </p:sp>
      <p:sp>
        <p:nvSpPr>
          <p:cNvPr id="47" name="ZoneTexte 46">
            <a:extLst>
              <a:ext uri="{FF2B5EF4-FFF2-40B4-BE49-F238E27FC236}">
                <a16:creationId xmlns:a16="http://schemas.microsoft.com/office/drawing/2014/main" id="{99632580-1F0C-4BD4-AD49-0CF64324E36D}"/>
              </a:ext>
            </a:extLst>
          </p:cNvPr>
          <p:cNvSpPr txBox="1"/>
          <p:nvPr/>
        </p:nvSpPr>
        <p:spPr>
          <a:xfrm>
            <a:off x="2904239" y="5404587"/>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Gestion de la comparaison, modification du DOM coté JavaScript. </a:t>
            </a:r>
          </a:p>
        </p:txBody>
      </p:sp>
      <p:sp>
        <p:nvSpPr>
          <p:cNvPr id="39" name="ZoneTexte 38">
            <a:extLst>
              <a:ext uri="{FF2B5EF4-FFF2-40B4-BE49-F238E27FC236}">
                <a16:creationId xmlns:a16="http://schemas.microsoft.com/office/drawing/2014/main" id="{70212833-C107-41DD-BEFF-872DB993723D}"/>
              </a:ext>
            </a:extLst>
          </p:cNvPr>
          <p:cNvSpPr txBox="1"/>
          <p:nvPr/>
        </p:nvSpPr>
        <p:spPr>
          <a:xfrm>
            <a:off x="1387957" y="1728869"/>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DOM virtuel</a:t>
            </a:r>
            <a:endParaRPr lang="fr-FR" sz="2400" i="1"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F0E128E4-F3B9-47BB-8DB4-4DE50DBAFDA0}"/>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C’est quoi ?</a:t>
            </a:r>
          </a:p>
        </p:txBody>
      </p:sp>
      <p:sp>
        <p:nvSpPr>
          <p:cNvPr id="41" name="ZoneTexte 40">
            <a:extLst>
              <a:ext uri="{FF2B5EF4-FFF2-40B4-BE49-F238E27FC236}">
                <a16:creationId xmlns:a16="http://schemas.microsoft.com/office/drawing/2014/main" id="{E8A43807-52C0-4CA5-9BC3-BE4B331B7E6F}"/>
              </a:ext>
            </a:extLst>
          </p:cNvPr>
          <p:cNvSpPr txBox="1"/>
          <p:nvPr/>
        </p:nvSpPr>
        <p:spPr>
          <a:xfrm>
            <a:off x="2910959" y="2813569"/>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Outil permettant la représentation du DOM actuel complétement décorrélé de son homologue.</a:t>
            </a:r>
          </a:p>
        </p:txBody>
      </p:sp>
      <p:sp>
        <p:nvSpPr>
          <p:cNvPr id="42" name="ZoneTexte 41">
            <a:extLst>
              <a:ext uri="{FF2B5EF4-FFF2-40B4-BE49-F238E27FC236}">
                <a16:creationId xmlns:a16="http://schemas.microsoft.com/office/drawing/2014/main" id="{CEC01973-08F4-484B-8340-D96110BB2D02}"/>
              </a:ext>
            </a:extLst>
          </p:cNvPr>
          <p:cNvSpPr txBox="1"/>
          <p:nvPr/>
        </p:nvSpPr>
        <p:spPr>
          <a:xfrm>
            <a:off x="2910959" y="3696939"/>
            <a:ext cx="808049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actions minimes à exécutés pour mixer les changements du DOM virtuel avec celui utilisé par le navigateur. </a:t>
            </a:r>
          </a:p>
        </p:txBody>
      </p:sp>
      <p:sp>
        <p:nvSpPr>
          <p:cNvPr id="43" name="Rectangle 42">
            <a:extLst>
              <a:ext uri="{FF2B5EF4-FFF2-40B4-BE49-F238E27FC236}">
                <a16:creationId xmlns:a16="http://schemas.microsoft.com/office/drawing/2014/main" id="{64C6A440-1870-4142-8501-B83CA2070B85}"/>
              </a:ext>
            </a:extLst>
          </p:cNvPr>
          <p:cNvSpPr/>
          <p:nvPr/>
        </p:nvSpPr>
        <p:spPr>
          <a:xfrm>
            <a:off x="481660" y="3401839"/>
            <a:ext cx="1949316" cy="461665"/>
          </a:xfrm>
          <a:prstGeom prst="rect">
            <a:avLst/>
          </a:prstGeom>
        </p:spPr>
        <p:txBody>
          <a:bodyPr wrap="none">
            <a:spAutoFit/>
          </a:bodyPr>
          <a:lstStyle/>
          <a:p>
            <a:r>
              <a:rPr lang="fr-FR" sz="2400" i="1" dirty="0">
                <a:latin typeface="Segoe UI" panose="020B0502040204020203" pitchFamily="34" charset="0"/>
                <a:cs typeface="Segoe UI" panose="020B0502040204020203" pitchFamily="34" charset="0"/>
              </a:rPr>
              <a:t>(</a:t>
            </a:r>
            <a:r>
              <a:rPr lang="fr-FR" sz="2400" i="1" dirty="0" err="1">
                <a:latin typeface="Segoe UI" panose="020B0502040204020203" pitchFamily="34" charset="0"/>
                <a:cs typeface="Segoe UI" panose="020B0502040204020203" pitchFamily="34" charset="0"/>
              </a:rPr>
              <a:t>virtual</a:t>
            </a:r>
            <a:r>
              <a:rPr lang="fr-FR" sz="2400" i="1" dirty="0">
                <a:latin typeface="Segoe UI" panose="020B0502040204020203" pitchFamily="34" charset="0"/>
                <a:cs typeface="Segoe UI" panose="020B0502040204020203" pitchFamily="34" charset="0"/>
              </a:rPr>
              <a:t>-dom)</a:t>
            </a:r>
            <a:endParaRPr lang="fr-FR" sz="2400" dirty="0"/>
          </a:p>
        </p:txBody>
      </p:sp>
      <p:sp>
        <p:nvSpPr>
          <p:cNvPr id="44" name="ZoneTexte 43">
            <a:extLst>
              <a:ext uri="{FF2B5EF4-FFF2-40B4-BE49-F238E27FC236}">
                <a16:creationId xmlns:a16="http://schemas.microsoft.com/office/drawing/2014/main" id="{73EF4EFC-9A48-4CF7-928C-17A880EA268D}"/>
              </a:ext>
            </a:extLst>
          </p:cNvPr>
          <p:cNvSpPr txBox="1"/>
          <p:nvPr/>
        </p:nvSpPr>
        <p:spPr>
          <a:xfrm>
            <a:off x="2904240" y="6136169"/>
            <a:ext cx="8739589"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Application plus rapide !</a:t>
            </a:r>
          </a:p>
        </p:txBody>
      </p:sp>
      <p:pic>
        <p:nvPicPr>
          <p:cNvPr id="45" name="Image 44">
            <a:extLst>
              <a:ext uri="{FF2B5EF4-FFF2-40B4-BE49-F238E27FC236}">
                <a16:creationId xmlns:a16="http://schemas.microsoft.com/office/drawing/2014/main" id="{539F5216-39C0-468D-B6A6-0B0890E49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8" name="Groupe 47">
            <a:extLst>
              <a:ext uri="{FF2B5EF4-FFF2-40B4-BE49-F238E27FC236}">
                <a16:creationId xmlns:a16="http://schemas.microsoft.com/office/drawing/2014/main" id="{13E559B5-FF34-4B91-872A-5F664F4B328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9" name="Groupe 48">
              <a:extLst>
                <a:ext uri="{FF2B5EF4-FFF2-40B4-BE49-F238E27FC236}">
                  <a16:creationId xmlns:a16="http://schemas.microsoft.com/office/drawing/2014/main" id="{208B7941-253B-4CB0-811C-77C0566603AA}"/>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30C4093C-B3DC-44D7-89AD-B81F521C382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829C19F1-9210-45A0-9AF3-7DDF54D34B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0" name="Groupe 49">
              <a:extLst>
                <a:ext uri="{FF2B5EF4-FFF2-40B4-BE49-F238E27FC236}">
                  <a16:creationId xmlns:a16="http://schemas.microsoft.com/office/drawing/2014/main" id="{F16E822E-F259-4ACE-B211-4376FE6054F7}"/>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5B57D543-427E-4551-AEF2-D0F27838B7C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D16EC9A7-3D25-4986-ABC6-8C91BB9549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11621176-ACC4-4F44-97BB-AB21EE610E9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8204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1" grpId="0"/>
      <p:bldP spid="42" grpId="0"/>
      <p:bldP spid="43"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2035B5E-B84F-42EB-86AE-C8774603A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639" y="1749098"/>
            <a:ext cx="7903741" cy="4323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Ellipse 6">
            <a:extLst>
              <a:ext uri="{FF2B5EF4-FFF2-40B4-BE49-F238E27FC236}">
                <a16:creationId xmlns:a16="http://schemas.microsoft.com/office/drawing/2014/main" id="{E5D10E6E-62BA-4B2E-A942-F8CC614BD34E}"/>
              </a:ext>
            </a:extLst>
          </p:cNvPr>
          <p:cNvSpPr/>
          <p:nvPr/>
        </p:nvSpPr>
        <p:spPr>
          <a:xfrm>
            <a:off x="5829977" y="1510023"/>
            <a:ext cx="2411345" cy="45467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8F073417-2278-4393-A496-784767A310BC}"/>
              </a:ext>
            </a:extLst>
          </p:cNvPr>
          <p:cNvCxnSpPr/>
          <p:nvPr/>
        </p:nvCxnSpPr>
        <p:spPr>
          <a:xfrm flipH="1">
            <a:off x="7824866" y="1993692"/>
            <a:ext cx="25180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2E5E46C4-C59C-4E6F-BF64-9DD2B3AAF353}"/>
              </a:ext>
            </a:extLst>
          </p:cNvPr>
          <p:cNvSpPr txBox="1"/>
          <p:nvPr/>
        </p:nvSpPr>
        <p:spPr>
          <a:xfrm>
            <a:off x="10342880" y="1749098"/>
            <a:ext cx="2149722" cy="369332"/>
          </a:xfrm>
          <a:prstGeom prst="rect">
            <a:avLst/>
          </a:prstGeom>
          <a:noFill/>
          <a:effectLst/>
        </p:spPr>
        <p:txBody>
          <a:bodyPr wrap="square" rtlCol="0">
            <a:spAutoFit/>
          </a:bodyPr>
          <a:lstStyle/>
          <a:p>
            <a:r>
              <a:rPr lang="fr-FR" b="1" i="1" dirty="0" err="1">
                <a:latin typeface="Segoe UI" panose="020B0502040204020203" pitchFamily="34" charset="0"/>
                <a:cs typeface="Segoe UI" panose="020B0502040204020203" pitchFamily="34" charset="0"/>
              </a:rPr>
              <a:t>Reconciliation</a:t>
            </a:r>
            <a:endParaRPr lang="fr-FR" i="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CBB8E5-7224-4A24-9E10-6A06826B7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C88722E-1D1F-4B11-A00A-E7CF4FE0A7B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3EA44C59-D22D-4066-B7AC-DFC972E8BDC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43047F6-7634-4371-B3E6-C60FAE735B9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CC6195F-02C6-4E0F-8DFF-7B4E5BF83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25FE52-E0A5-472E-B325-9BEAD9DF6ED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96DD487-DD8C-4385-B564-F8FFA9DF13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09EF176-67E6-4075-9201-4E56F544301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015276D-6517-474A-B16F-87F378A451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1417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FC811D0B-F61C-4218-8AF4-2D75CAB4BCCA}"/>
              </a:ext>
            </a:extLst>
          </p:cNvPr>
          <p:cNvSpPr txBox="1"/>
          <p:nvPr/>
        </p:nvSpPr>
        <p:spPr>
          <a:xfrm>
            <a:off x="1387957" y="1711352"/>
            <a:ext cx="820517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a:latin typeface="Segoe UI"/>
                <a:cs typeface="Segoe UI"/>
              </a:rPr>
              <a:t>Deux possibilités de créer une application </a:t>
            </a:r>
            <a:r>
              <a:rPr lang="fr-FR" sz="2400" b="1" dirty="0" err="1">
                <a:latin typeface="Segoe UI"/>
                <a:cs typeface="Segoe UI"/>
              </a:rPr>
              <a:t>React</a:t>
            </a:r>
            <a:r>
              <a:rPr lang="fr-FR" sz="2400" b="1" dirty="0">
                <a:latin typeface="Segoe UI"/>
                <a:cs typeface="Segoe UI"/>
              </a:rPr>
              <a:t> </a:t>
            </a:r>
            <a:endParaRPr lang="fr-FR" sz="2400" i="1" dirty="0">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2D3FA65F-ECFF-4490-9A7C-DCCA08F0EA65}"/>
              </a:ext>
            </a:extLst>
          </p:cNvPr>
          <p:cNvSpPr txBox="1"/>
          <p:nvPr/>
        </p:nvSpPr>
        <p:spPr>
          <a:xfrm>
            <a:off x="2484035" y="3968801"/>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SSR (</a:t>
            </a:r>
            <a:r>
              <a:rPr lang="fr-FR" sz="2400" b="1" dirty="0">
                <a:solidFill>
                  <a:schemeClr val="accent1">
                    <a:lumMod val="75000"/>
                  </a:schemeClr>
                </a:solidFill>
                <a:latin typeface="Segoe UI"/>
                <a:cs typeface="Segoe UI"/>
              </a:rPr>
              <a:t>S</a:t>
            </a:r>
            <a:r>
              <a:rPr lang="fr-FR" sz="2400" dirty="0">
                <a:solidFill>
                  <a:schemeClr val="accent1">
                    <a:lumMod val="75000"/>
                  </a:schemeClr>
                </a:solidFill>
                <a:latin typeface="Segoe UI"/>
                <a:cs typeface="Segoe UI"/>
              </a:rPr>
              <a:t>erver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sp>
        <p:nvSpPr>
          <p:cNvPr id="39" name="ZoneTexte 38">
            <a:extLst>
              <a:ext uri="{FF2B5EF4-FFF2-40B4-BE49-F238E27FC236}">
                <a16:creationId xmlns:a16="http://schemas.microsoft.com/office/drawing/2014/main" id="{A21FF4AA-7ABD-46DF-9187-150717F711E6}"/>
              </a:ext>
            </a:extLst>
          </p:cNvPr>
          <p:cNvSpPr txBox="1"/>
          <p:nvPr/>
        </p:nvSpPr>
        <p:spPr>
          <a:xfrm>
            <a:off x="2484035" y="2593770"/>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CSR (</a:t>
            </a:r>
            <a:r>
              <a:rPr lang="fr-FR" sz="2400" b="1" dirty="0">
                <a:solidFill>
                  <a:schemeClr val="accent1">
                    <a:lumMod val="75000"/>
                  </a:schemeClr>
                </a:solidFill>
                <a:latin typeface="Segoe UI"/>
                <a:cs typeface="Segoe UI"/>
              </a:rPr>
              <a:t>C</a:t>
            </a:r>
            <a:r>
              <a:rPr lang="fr-FR" sz="2400" dirty="0">
                <a:solidFill>
                  <a:schemeClr val="accent1">
                    <a:lumMod val="75000"/>
                  </a:schemeClr>
                </a:solidFill>
                <a:latin typeface="Segoe UI"/>
                <a:cs typeface="Segoe UI"/>
              </a:rPr>
              <a:t>lient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pic>
        <p:nvPicPr>
          <p:cNvPr id="40" name="Image 39">
            <a:extLst>
              <a:ext uri="{FF2B5EF4-FFF2-40B4-BE49-F238E27FC236}">
                <a16:creationId xmlns:a16="http://schemas.microsoft.com/office/drawing/2014/main" id="{F5239721-C49D-4D6B-8828-A376C2A0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136965DC-0E71-408C-8A64-34971E67D16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6B4C43EC-B9CB-4427-89A8-A6FE007B177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28574BA-8DC6-4711-95BF-A8DF7F9716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EB19E0A-A0E7-4FEC-A3DF-3CCA2C448E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92985BC9-BDD5-482C-8C45-89F96DDE6D68}"/>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6311FDFC-317B-4181-9E90-99F8CAD028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748FBA1-9B88-4A08-8960-9B2AA962E24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CF5AED9-52C2-4F92-AC2A-DB4A45012E5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829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B13E309D-226A-4B43-9227-6F7786AA9D04}"/>
              </a:ext>
            </a:extLst>
          </p:cNvPr>
          <p:cNvSpPr/>
          <p:nvPr/>
        </p:nvSpPr>
        <p:spPr>
          <a:xfrm>
            <a:off x="285699" y="1492250"/>
            <a:ext cx="3679149"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Client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graphicFrame>
        <p:nvGraphicFramePr>
          <p:cNvPr id="9" name="Diagramme 8">
            <a:extLst>
              <a:ext uri="{FF2B5EF4-FFF2-40B4-BE49-F238E27FC236}">
                <a16:creationId xmlns:a16="http://schemas.microsoft.com/office/drawing/2014/main" id="{AD71151B-4653-494F-B86F-2FBEFB230E1E}"/>
              </a:ext>
            </a:extLst>
          </p:cNvPr>
          <p:cNvGraphicFramePr/>
          <p:nvPr>
            <p:extLst>
              <p:ext uri="{D42A27DB-BD31-4B8C-83A1-F6EECF244321}">
                <p14:modId xmlns:p14="http://schemas.microsoft.com/office/powerpoint/2010/main" val="1654475664"/>
              </p:ext>
            </p:extLst>
          </p:nvPr>
        </p:nvGraphicFramePr>
        <p:xfrm>
          <a:off x="2184639" y="1856817"/>
          <a:ext cx="8038275" cy="432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Image 22">
            <a:extLst>
              <a:ext uri="{FF2B5EF4-FFF2-40B4-BE49-F238E27FC236}">
                <a16:creationId xmlns:a16="http://schemas.microsoft.com/office/drawing/2014/main" id="{13387725-CF25-4B8A-A08E-20B71DA51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C9C3030-11B0-4DB4-AE88-EC033BBF1F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D2EEF30E-66BD-4FCD-BA2D-D8AB6B41C19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51A9C7FE-FA9B-4B06-9E61-BE01929A98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3645BF89-0A2A-479D-9A91-B894F931C83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719C635C-1A53-4383-A028-48F9DAAA486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579EAB70-5169-4B85-85EA-FD9B50A9FF0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2ADE2A-9515-49BB-90CE-2C814017167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37A7AEFA-5C76-4E09-93AA-47D5D485293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97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FB749138-FC9B-4944-8030-22DFB478031D}"/>
              </a:ext>
            </a:extLst>
          </p:cNvPr>
          <p:cNvPicPr>
            <a:picLocks noChangeAspect="1"/>
          </p:cNvPicPr>
          <p:nvPr/>
        </p:nvPicPr>
        <p:blipFill>
          <a:blip r:embed="rId3"/>
          <a:stretch>
            <a:fillRect/>
          </a:stretch>
        </p:blipFill>
        <p:spPr>
          <a:xfrm>
            <a:off x="2667000" y="1554558"/>
            <a:ext cx="6858000" cy="4457700"/>
          </a:xfrm>
          <a:prstGeom prst="rect">
            <a:avLst/>
          </a:prstGeom>
          <a:effectLst>
            <a:softEdge rad="114300"/>
          </a:effectLst>
        </p:spPr>
      </p:pic>
      <p:pic>
        <p:nvPicPr>
          <p:cNvPr id="22" name="Image 21">
            <a:extLst>
              <a:ext uri="{FF2B5EF4-FFF2-40B4-BE49-F238E27FC236}">
                <a16:creationId xmlns:a16="http://schemas.microsoft.com/office/drawing/2014/main" id="{6870E5D0-FD9C-4D22-9DA6-884AE3EEC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42FE3AC4-DAF0-4B2C-8815-9F5E8CA0CA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52B16F3-6DB0-4099-B259-57EDF22A176F}"/>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7F4070E-33B9-48F9-A294-C56C5EE28E6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EC6C4E-8809-4E87-982D-95B6FB3CB3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902B64D-1A42-476F-A24B-5F916BBA05C5}"/>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7E5A67DD-6806-4EA1-BF5A-14DB89587D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5C2E8C53-3C22-4B99-84DB-3E0887E847F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D31B16D4-014B-48D3-80F7-651B078424C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591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a:t>
            </a:r>
          </a:p>
        </p:txBody>
      </p:sp>
      <p:sp>
        <p:nvSpPr>
          <p:cNvPr id="42" name="ZoneTexte 41">
            <a:extLst>
              <a:ext uri="{FF2B5EF4-FFF2-40B4-BE49-F238E27FC236}">
                <a16:creationId xmlns:a16="http://schemas.microsoft.com/office/drawing/2014/main" id="{2217A079-E11C-4304-B996-8CA6E55FF96B}"/>
              </a:ext>
            </a:extLst>
          </p:cNvPr>
          <p:cNvSpPr txBox="1"/>
          <p:nvPr/>
        </p:nvSpPr>
        <p:spPr>
          <a:xfrm>
            <a:off x="1849117" y="2607510"/>
            <a:ext cx="10322803"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a:cs typeface="Segoe UI"/>
              </a:rPr>
              <a:t>Taper la commande </a:t>
            </a:r>
            <a:r>
              <a:rPr lang="fr-FR" sz="2400" b="1" dirty="0" err="1">
                <a:latin typeface="Consolas"/>
                <a:cs typeface="Segoe UI"/>
              </a:rPr>
              <a:t>npx</a:t>
            </a:r>
            <a:r>
              <a:rPr lang="fr-FR" sz="2400" b="1" dirty="0">
                <a:latin typeface="Consolas"/>
                <a:cs typeface="Segoe UI"/>
              </a:rPr>
              <a:t> </a:t>
            </a:r>
            <a:r>
              <a:rPr lang="fr-FR" sz="2400" b="1" dirty="0" err="1">
                <a:latin typeface="Consolas"/>
                <a:cs typeface="Segoe UI"/>
              </a:rPr>
              <a:t>create</a:t>
            </a:r>
            <a:r>
              <a:rPr lang="fr-FR" sz="2400" b="1" dirty="0">
                <a:latin typeface="Consolas"/>
                <a:cs typeface="Segoe UI"/>
              </a:rPr>
              <a:t>-</a:t>
            </a:r>
            <a:r>
              <a:rPr lang="fr-FR" sz="2400" b="1" dirty="0" err="1">
                <a:latin typeface="Consolas"/>
                <a:cs typeface="Segoe UI"/>
              </a:rPr>
              <a:t>react</a:t>
            </a:r>
            <a:r>
              <a:rPr lang="fr-FR" sz="2400" b="1" dirty="0">
                <a:latin typeface="Consolas"/>
                <a:cs typeface="Segoe UI"/>
              </a:rPr>
              <a:t>-app </a:t>
            </a:r>
            <a:r>
              <a:rPr lang="fr-FR" sz="2400" b="1" dirty="0" err="1">
                <a:latin typeface="Consolas"/>
                <a:cs typeface="Segoe UI"/>
              </a:rPr>
              <a:t>formation.react.csr</a:t>
            </a:r>
            <a:endParaRPr lang="fr-FR" sz="2400" b="1" dirty="0">
              <a:latin typeface="Segoe UI" panose="020B0502040204020203" pitchFamily="34" charset="0"/>
              <a:cs typeface="Segoe UI"/>
            </a:endParaRPr>
          </a:p>
        </p:txBody>
      </p:sp>
      <p:sp>
        <p:nvSpPr>
          <p:cNvPr id="43" name="ZoneTexte 42">
            <a:extLst>
              <a:ext uri="{FF2B5EF4-FFF2-40B4-BE49-F238E27FC236}">
                <a16:creationId xmlns:a16="http://schemas.microsoft.com/office/drawing/2014/main" id="{8C6AC440-C075-49A1-A615-919D01F252AA}"/>
              </a:ext>
            </a:extLst>
          </p:cNvPr>
          <p:cNvSpPr txBox="1"/>
          <p:nvPr/>
        </p:nvSpPr>
        <p:spPr>
          <a:xfrm>
            <a:off x="1849116" y="3430909"/>
            <a:ext cx="10195035"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Aller dans le dossier puis aller dans le dossier </a:t>
            </a:r>
            <a:r>
              <a:rPr lang="fr-FR" sz="2400" b="1" dirty="0" err="1">
                <a:latin typeface="Segoe UI" panose="020B0502040204020203" pitchFamily="34" charset="0"/>
                <a:cs typeface="Segoe UI" panose="020B0502040204020203" pitchFamily="34" charset="0"/>
              </a:rPr>
              <a:t>formation.react.csr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puis taper </a:t>
            </a:r>
            <a:r>
              <a:rPr lang="fr-FR" sz="2400" b="1" dirty="0" err="1">
                <a:latin typeface="Segoe UI" panose="020B0502040204020203" pitchFamily="34" charset="0"/>
                <a:cs typeface="Segoe UI" panose="020B0502040204020203" pitchFamily="34" charset="0"/>
              </a:rPr>
              <a:t>npm</a:t>
            </a:r>
            <a:r>
              <a:rPr lang="fr-FR" sz="2400" b="1" dirty="0">
                <a:latin typeface="Segoe UI" panose="020B0502040204020203" pitchFamily="34" charset="0"/>
                <a:cs typeface="Segoe UI" panose="020B0502040204020203" pitchFamily="34" charset="0"/>
              </a:rPr>
              <a:t> start</a:t>
            </a:r>
          </a:p>
        </p:txBody>
      </p:sp>
      <p:pic>
        <p:nvPicPr>
          <p:cNvPr id="8" name="Image 7">
            <a:extLst>
              <a:ext uri="{FF2B5EF4-FFF2-40B4-BE49-F238E27FC236}">
                <a16:creationId xmlns:a16="http://schemas.microsoft.com/office/drawing/2014/main" id="{67AB8459-95AD-4100-88D0-435C0F6ADCF9}"/>
              </a:ext>
            </a:extLst>
          </p:cNvPr>
          <p:cNvPicPr>
            <a:picLocks noChangeAspect="1"/>
          </p:cNvPicPr>
          <p:nvPr/>
        </p:nvPicPr>
        <p:blipFill>
          <a:blip r:embed="rId3"/>
          <a:stretch>
            <a:fillRect/>
          </a:stretch>
        </p:blipFill>
        <p:spPr>
          <a:xfrm>
            <a:off x="4214667" y="4433706"/>
            <a:ext cx="3598135" cy="2160667"/>
          </a:xfrm>
          <a:prstGeom prst="rect">
            <a:avLst/>
          </a:prstGeom>
        </p:spPr>
      </p:pic>
      <p:pic>
        <p:nvPicPr>
          <p:cNvPr id="40" name="Image 39">
            <a:extLst>
              <a:ext uri="{FF2B5EF4-FFF2-40B4-BE49-F238E27FC236}">
                <a16:creationId xmlns:a16="http://schemas.microsoft.com/office/drawing/2014/main" id="{ABB291AE-239F-464F-B018-27550195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BF11CE8-4698-4B25-AE29-B2B5520CA2C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49F8D5A-ABBF-4373-BDD8-30E6C0631EEE}"/>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CE579701-2EA5-47F2-BD4D-60408382B6E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8A5298-6BD6-4DE3-B1DE-E54C160D4C7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BC50C1DF-B4FF-4062-A653-5CFB3ED292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8695398B-A4F7-4ACF-9DDE-3FCBE6371A5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DF39613-D582-4059-BD67-144F6951C6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2CED2653-1BBE-41A0-8638-3922B4303EC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432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CC80EA31-8963-4D5A-8670-65BCC6E03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1676414"/>
            <a:ext cx="1308100" cy="1308100"/>
          </a:xfrm>
          <a:prstGeom prst="rect">
            <a:avLst/>
          </a:prstGeom>
        </p:spPr>
      </p:pic>
      <p:sp>
        <p:nvSpPr>
          <p:cNvPr id="40" name="ZoneTexte 39">
            <a:extLst>
              <a:ext uri="{FF2B5EF4-FFF2-40B4-BE49-F238E27FC236}">
                <a16:creationId xmlns:a16="http://schemas.microsoft.com/office/drawing/2014/main" id="{6AB79DC4-778A-4B3D-BFF6-214BACA94567}"/>
              </a:ext>
            </a:extLst>
          </p:cNvPr>
          <p:cNvSpPr txBox="1"/>
          <p:nvPr/>
        </p:nvSpPr>
        <p:spPr>
          <a:xfrm>
            <a:off x="2050913" y="1701245"/>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Public</a:t>
            </a:r>
          </a:p>
        </p:txBody>
      </p:sp>
      <p:sp>
        <p:nvSpPr>
          <p:cNvPr id="41" name="ZoneTexte 40">
            <a:extLst>
              <a:ext uri="{FF2B5EF4-FFF2-40B4-BE49-F238E27FC236}">
                <a16:creationId xmlns:a16="http://schemas.microsoft.com/office/drawing/2014/main" id="{4E27F60E-25F4-4DBD-BA87-BB72562EDFF9}"/>
              </a:ext>
            </a:extLst>
          </p:cNvPr>
          <p:cNvSpPr txBox="1"/>
          <p:nvPr/>
        </p:nvSpPr>
        <p:spPr>
          <a:xfrm>
            <a:off x="2502168" y="2581964"/>
            <a:ext cx="9603365" cy="461665"/>
          </a:xfrm>
          <a:prstGeom prst="rect">
            <a:avLst/>
          </a:prstGeom>
          <a:noFill/>
          <a:effectLst/>
        </p:spPr>
        <p:txBody>
          <a:bodyPr wrap="square" rtlCol="0">
            <a:spAutoFit/>
          </a:bodyPr>
          <a:lstStyle/>
          <a:p>
            <a:pPr marL="457200" indent="-457200">
              <a:buSzPct val="250000"/>
              <a:buBlip>
                <a:blip r:embed="rId4"/>
              </a:buBlip>
            </a:pPr>
            <a:r>
              <a:rPr lang="fr-FR" sz="2400" b="1" dirty="0">
                <a:latin typeface="Segoe UI" panose="020B0502040204020203" pitchFamily="34" charset="0"/>
                <a:cs typeface="Segoe UI" panose="020B0502040204020203" pitchFamily="34" charset="0"/>
              </a:rPr>
              <a:t> Index.html</a:t>
            </a:r>
            <a:r>
              <a:rPr lang="fr-FR" sz="2400" dirty="0">
                <a:latin typeface="Segoe UI" panose="020B0502040204020203" pitchFamily="34" charset="0"/>
                <a:cs typeface="Segoe UI" panose="020B0502040204020203" pitchFamily="34" charset="0"/>
              </a:rPr>
              <a:t> : page de démarrage de l’application</a:t>
            </a:r>
            <a:endParaRPr lang="fr-FR" sz="2400" b="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875826BF-D307-4F65-BCE2-B52EC1739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3518316"/>
            <a:ext cx="1308100" cy="1308100"/>
          </a:xfrm>
          <a:prstGeom prst="rect">
            <a:avLst/>
          </a:prstGeom>
        </p:spPr>
      </p:pic>
      <p:sp>
        <p:nvSpPr>
          <p:cNvPr id="45" name="ZoneTexte 44">
            <a:extLst>
              <a:ext uri="{FF2B5EF4-FFF2-40B4-BE49-F238E27FC236}">
                <a16:creationId xmlns:a16="http://schemas.microsoft.com/office/drawing/2014/main" id="{3AD05252-C7D3-43A1-8E86-C9E989791FA2}"/>
              </a:ext>
            </a:extLst>
          </p:cNvPr>
          <p:cNvSpPr txBox="1"/>
          <p:nvPr/>
        </p:nvSpPr>
        <p:spPr>
          <a:xfrm>
            <a:off x="2050913" y="3543147"/>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Src</a:t>
            </a:r>
          </a:p>
        </p:txBody>
      </p:sp>
      <p:sp>
        <p:nvSpPr>
          <p:cNvPr id="46" name="ZoneTexte 45">
            <a:extLst>
              <a:ext uri="{FF2B5EF4-FFF2-40B4-BE49-F238E27FC236}">
                <a16:creationId xmlns:a16="http://schemas.microsoft.com/office/drawing/2014/main" id="{3DB1C80D-4291-4EDE-9AE7-84479E6F90DA}"/>
              </a:ext>
            </a:extLst>
          </p:cNvPr>
          <p:cNvSpPr txBox="1"/>
          <p:nvPr/>
        </p:nvSpPr>
        <p:spPr>
          <a:xfrm>
            <a:off x="2525266" y="5309228"/>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Index.js</a:t>
            </a:r>
            <a:r>
              <a:rPr lang="fr-FR" sz="2400" dirty="0">
                <a:latin typeface="Segoe UI" panose="020B0502040204020203" pitchFamily="34" charset="0"/>
                <a:cs typeface="Segoe UI" panose="020B0502040204020203" pitchFamily="34" charset="0"/>
              </a:rPr>
              <a:t> : point d’entrée principal pour le rendu des composants </a:t>
            </a:r>
          </a:p>
        </p:txBody>
      </p:sp>
      <p:sp>
        <p:nvSpPr>
          <p:cNvPr id="47" name="ZoneTexte 46">
            <a:extLst>
              <a:ext uri="{FF2B5EF4-FFF2-40B4-BE49-F238E27FC236}">
                <a16:creationId xmlns:a16="http://schemas.microsoft.com/office/drawing/2014/main" id="{DB785138-2BE8-42BF-ABA1-C62F9BA097E3}"/>
              </a:ext>
            </a:extLst>
          </p:cNvPr>
          <p:cNvSpPr txBox="1"/>
          <p:nvPr/>
        </p:nvSpPr>
        <p:spPr>
          <a:xfrm>
            <a:off x="2525266" y="4504330"/>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App.js</a:t>
            </a:r>
            <a:r>
              <a:rPr lang="fr-FR" sz="2400" dirty="0">
                <a:latin typeface="Segoe UI" panose="020B0502040204020203" pitchFamily="34" charset="0"/>
                <a:cs typeface="Segoe UI" panose="020B0502040204020203" pitchFamily="34" charset="0"/>
              </a:rPr>
              <a:t> : composant principal</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5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33E41AE-1001-45A4-B63A-91DB2AE05F4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07BE5ED-891D-4A8D-BA4E-F05C4C7FBB4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688C16A8-A7AE-4A15-BBA6-D2491B2D1A8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D9075F1-C9CA-41C2-A8BD-0229A2F9E188}"/>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6C585815-4977-4A4B-9DC6-ED47753C23B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E34483C4-2433-46B2-BA07-DBBA087B686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953836A9-F4F9-46D5-BF50-D824677ACE9F}"/>
              </a:ext>
            </a:extLst>
          </p:cNvPr>
          <p:cNvSpPr txBox="1"/>
          <p:nvPr/>
        </p:nvSpPr>
        <p:spPr>
          <a:xfrm>
            <a:off x="2665130" y="16507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Définition de fonction plus courte.</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43290" y="3246837"/>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7034925" y="327680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8EF8AACC-F0CF-4F27-80C6-D7C675ECEBA1}"/>
              </a:ext>
            </a:extLst>
          </p:cNvPr>
          <p:cNvSpPr txBox="1"/>
          <p:nvPr/>
        </p:nvSpPr>
        <p:spPr>
          <a:xfrm>
            <a:off x="2665130" y="2290494"/>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Ne redéfini pas le contexte courant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7" name="Image 16">
            <a:extLst>
              <a:ext uri="{FF2B5EF4-FFF2-40B4-BE49-F238E27FC236}">
                <a16:creationId xmlns:a16="http://schemas.microsoft.com/office/drawing/2014/main" id="{D3FB9B7E-B2C8-47B8-BB7B-933591DF2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2726CC31-68DE-4944-B1F5-4B76DD4400B8}"/>
              </a:ext>
            </a:extLst>
          </p:cNvPr>
          <p:cNvSpPr/>
          <p:nvPr/>
        </p:nvSpPr>
        <p:spPr>
          <a:xfrm>
            <a:off x="603920" y="3950649"/>
            <a:ext cx="5452710" cy="2554545"/>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secondFunction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value, value2: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thirdFunction</a:t>
            </a:r>
            <a:r>
              <a:rPr lang="en-US" sz="2000" dirty="0">
                <a:solidFill>
                  <a:srgbClr val="000000"/>
                </a:solidFill>
                <a:latin typeface="Consolas" panose="020B0609020204030204" pitchFamily="49" charset="0"/>
              </a:rPr>
              <a:t> = (value1, value2)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 value2;</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15DD6C69-8F1C-4CEB-B182-F61E5C7473E9}"/>
              </a:ext>
            </a:extLst>
          </p:cNvPr>
          <p:cNvSpPr/>
          <p:nvPr/>
        </p:nvSpPr>
        <p:spPr>
          <a:xfrm>
            <a:off x="6218915" y="3875924"/>
            <a:ext cx="6096000" cy="2862322"/>
          </a:xfrm>
          <a:prstGeom prst="rect">
            <a:avLst/>
          </a:prstGeom>
        </p:spPr>
        <p:txBody>
          <a:bodyPr anchor="t">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firstFunctionEs5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endParaRPr lang="fr-FR" dirty="0">
              <a:cs typeface="Calibri"/>
            </a:endParaRPr>
          </a:p>
          <a:p>
            <a:endParaRPr lang="fr-FR" sz="2000" dirty="0">
              <a:solidFill>
                <a:srgbClr val="000000"/>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secondFunctionEs5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 value1: value, value2: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 };</a:t>
            </a:r>
          </a:p>
          <a:p>
            <a:endParaRPr lang="fr-FR" sz="2000" dirty="0">
              <a:solidFill>
                <a:srgbClr val="0000FF"/>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thirdFunctionEs5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(value1, value2)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value1 + value2; };</a:t>
            </a:r>
            <a:endParaRPr lang="fr-FR" sz="2000" b="0" dirty="0">
              <a:solidFill>
                <a:srgbClr val="000000"/>
              </a:solidFill>
              <a:effectLst/>
              <a:latin typeface="Consolas" panose="020B0609020204030204" pitchFamily="49" charset="0"/>
            </a:endParaRPr>
          </a:p>
        </p:txBody>
      </p:sp>
      <p:grpSp>
        <p:nvGrpSpPr>
          <p:cNvPr id="40" name="Groupe 39">
            <a:extLst>
              <a:ext uri="{FF2B5EF4-FFF2-40B4-BE49-F238E27FC236}">
                <a16:creationId xmlns:a16="http://schemas.microsoft.com/office/drawing/2014/main" id="{F646C3DA-0403-46C9-9A21-C4C77EE1D2F2}"/>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721CE348-BE23-4975-8F54-1D4809ABDD9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76633206-8903-4B59-B483-7251476669C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20A9223-B7AB-415D-9491-B1FC6F6BFF9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18DDC6C-A599-4FF9-B4D7-9D8D1D09A46C}"/>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92E588EE-43AC-46ED-A21E-AFA511BF792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30D3F53-1671-4585-9EB9-94BED90BC54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C06E04C-F209-4532-B239-C676C3C532B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51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4" grpId="0"/>
      <p:bldP spid="15" grpId="0"/>
      <p:bldP spid="19" grpId="0" animBg="1"/>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27B0EADD-E836-4488-A00E-8A9FE1709234}"/>
              </a:ext>
            </a:extLst>
          </p:cNvPr>
          <p:cNvSpPr txBox="1"/>
          <p:nvPr/>
        </p:nvSpPr>
        <p:spPr>
          <a:xfrm>
            <a:off x="1139702" y="2001238"/>
            <a:ext cx="9603365" cy="461665"/>
          </a:xfrm>
          <a:prstGeom prst="rect">
            <a:avLst/>
          </a:prstGeom>
          <a:noFill/>
          <a:effectLst/>
        </p:spPr>
        <p:txBody>
          <a:bodyPr wrap="square" rtlCol="0">
            <a:spAutoFit/>
          </a:bodyPr>
          <a:lstStyle/>
          <a:p>
            <a:pPr marL="457200" indent="-457200">
              <a:buSzPct val="250000"/>
              <a:buBlip>
                <a:blip r:embed="rId3"/>
              </a:buBlip>
            </a:pPr>
            <a:r>
              <a:rPr lang="fr-FR" sz="2400" b="1" dirty="0">
                <a:latin typeface="Segoe UI" panose="020B0502040204020203" pitchFamily="34" charset="0"/>
                <a:cs typeface="Segoe UI" panose="020B0502040204020203" pitchFamily="34" charset="0"/>
              </a:rPr>
              <a:t> serviceWorker.js </a:t>
            </a:r>
            <a:r>
              <a:rPr lang="fr-FR" sz="2400" dirty="0">
                <a:latin typeface="Segoe UI" panose="020B0502040204020203" pitchFamily="34" charset="0"/>
                <a:cs typeface="Segoe UI" panose="020B0502040204020203" pitchFamily="34" charset="0"/>
              </a:rPr>
              <a:t>: script d’arrière plan</a:t>
            </a:r>
            <a:endParaRPr lang="fr-FR" sz="2400" b="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02114F59-CC77-4B95-936C-29C9AC03D2B5}"/>
              </a:ext>
            </a:extLst>
          </p:cNvPr>
          <p:cNvSpPr txBox="1"/>
          <p:nvPr/>
        </p:nvSpPr>
        <p:spPr>
          <a:xfrm>
            <a:off x="1849117" y="3079146"/>
            <a:ext cx="10322803"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a:rPr>
              <a:t>Invisible pour l’utilisateur </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Ne nécessite pas de page Web pour être lancé</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Permet d’afficher du contenu même s’il n’y a pas de connexion internet</a:t>
            </a:r>
          </a:p>
        </p:txBody>
      </p:sp>
      <p:pic>
        <p:nvPicPr>
          <p:cNvPr id="23" name="Image 22">
            <a:extLst>
              <a:ext uri="{FF2B5EF4-FFF2-40B4-BE49-F238E27FC236}">
                <a16:creationId xmlns:a16="http://schemas.microsoft.com/office/drawing/2014/main" id="{6D82C112-C61F-4F90-AC04-B428C9D16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7A587A77-DDFB-421A-992D-1E34257A34F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0051824B-6F0E-40F6-868C-9A389C04F519}"/>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E99E2DAA-691D-4CA8-A943-B835C5F3DD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B3C1A90-FC43-426F-989E-175A32877AA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C9FA2C8-2E28-47F6-8526-67A760ABCA7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82783F9-04B3-4BC6-9D7E-654AC174C35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748B4974-23DF-4092-AFA2-DB08C6EF34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1F7DC326-E168-4E0F-BA61-FEBAED0343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5724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 </a:t>
            </a:r>
          </a:p>
        </p:txBody>
      </p:sp>
      <p:sp>
        <p:nvSpPr>
          <p:cNvPr id="40" name="ZoneTexte 39">
            <a:extLst>
              <a:ext uri="{FF2B5EF4-FFF2-40B4-BE49-F238E27FC236}">
                <a16:creationId xmlns:a16="http://schemas.microsoft.com/office/drawing/2014/main" id="{7DECB97E-258E-4E16-9849-62B2F978CA76}"/>
              </a:ext>
            </a:extLst>
          </p:cNvPr>
          <p:cNvSpPr txBox="1"/>
          <p:nvPr/>
        </p:nvSpPr>
        <p:spPr>
          <a:xfrm>
            <a:off x="1849119" y="2548811"/>
            <a:ext cx="1019503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module </a:t>
            </a:r>
            <a:r>
              <a:rPr lang="fr-FR" sz="2400" dirty="0" err="1">
                <a:latin typeface="Segoe UI" panose="020B0502040204020203" pitchFamily="34" charset="0"/>
                <a:cs typeface="Segoe UI" panose="020B0502040204020203" pitchFamily="34" charset="0"/>
              </a:rPr>
              <a:t>nodeJS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permettant la création d’une application </a:t>
            </a:r>
            <a:r>
              <a:rPr lang="fr-FR" sz="2400" b="1"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disposant de toute la configuration nécessaire.</a:t>
            </a:r>
          </a:p>
        </p:txBody>
      </p:sp>
      <p:graphicFrame>
        <p:nvGraphicFramePr>
          <p:cNvPr id="41" name="Diagramme 40">
            <a:extLst>
              <a:ext uri="{FF2B5EF4-FFF2-40B4-BE49-F238E27FC236}">
                <a16:creationId xmlns:a16="http://schemas.microsoft.com/office/drawing/2014/main" id="{0A859EB4-1E10-40AA-9A91-A013C26EBEF0}"/>
              </a:ext>
            </a:extLst>
          </p:cNvPr>
          <p:cNvGraphicFramePr/>
          <p:nvPr>
            <p:extLst>
              <p:ext uri="{D42A27DB-BD31-4B8C-83A1-F6EECF244321}">
                <p14:modId xmlns:p14="http://schemas.microsoft.com/office/powerpoint/2010/main" val="2494480962"/>
              </p:ext>
            </p:extLst>
          </p:nvPr>
        </p:nvGraphicFramePr>
        <p:xfrm>
          <a:off x="2924945" y="3447340"/>
          <a:ext cx="5810064" cy="283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Image 41">
            <a:extLst>
              <a:ext uri="{FF2B5EF4-FFF2-40B4-BE49-F238E27FC236}">
                <a16:creationId xmlns:a16="http://schemas.microsoft.com/office/drawing/2014/main" id="{D3CAF409-F5E1-43ED-8671-08DFD9075E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8E8807AC-6E57-482D-AC42-B968F5484DF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FB2B874-5873-4EB7-85FA-B2BC2778DA94}"/>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55D3678F-4657-4908-A0FE-67E11F458F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4C2BF17-60A6-4826-95D9-94804C359B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E15AD941-7815-4E82-AC29-5747B63A99D6}"/>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BCB11FA-A95A-4840-87EA-73FC1F17B83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49432788-37F2-452C-9497-4472B6CBD3E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B4A4E9DB-89B3-4C87-B54C-71A91AFC60F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5034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70DB180-B70F-4CBC-A3F8-52F20935EA8C}"/>
              </a:ext>
            </a:extLst>
          </p:cNvPr>
          <p:cNvSpPr/>
          <p:nvPr/>
        </p:nvSpPr>
        <p:spPr>
          <a:xfrm>
            <a:off x="918333" y="1848020"/>
            <a:ext cx="3678828"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Server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12EEAA3A-30F9-413E-94C1-72CA078BBA27}"/>
              </a:ext>
            </a:extLst>
          </p:cNvPr>
          <p:cNvSpPr txBox="1"/>
          <p:nvPr/>
        </p:nvSpPr>
        <p:spPr>
          <a:xfrm>
            <a:off x="1645839" y="2598003"/>
            <a:ext cx="8080498" cy="1569660"/>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Génère le code HTML d’une page sur le server en réponse à la requête</a:t>
            </a:r>
          </a:p>
          <a:p>
            <a:r>
              <a:rPr lang="fr-FR" sz="2400" dirty="0">
                <a:latin typeface="Segoe UI" panose="020B0502040204020203" pitchFamily="34" charset="0"/>
                <a:cs typeface="Segoe UI" panose="020B0502040204020203" pitchFamily="34" charset="0"/>
              </a:rPr>
              <a:t> </a:t>
            </a:r>
          </a:p>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Technique utilisée pour les SPA</a:t>
            </a:r>
          </a:p>
        </p:txBody>
      </p:sp>
      <p:pic>
        <p:nvPicPr>
          <p:cNvPr id="23" name="Image 22">
            <a:extLst>
              <a:ext uri="{FF2B5EF4-FFF2-40B4-BE49-F238E27FC236}">
                <a16:creationId xmlns:a16="http://schemas.microsoft.com/office/drawing/2014/main" id="{FE2168F9-9261-49D3-8C19-CFABA37EB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AF898FE0-8742-498B-82E3-83C253D9994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4B62E025-33E1-42A6-B656-2616CE34CC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D7094614-B16C-48F4-B611-787A60901DE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F0154D4-BEFD-43F2-A1D6-D795298C026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8BB16232-2468-4803-A8D0-DD81F3E84B73}"/>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1517AA46-FAA6-4402-848D-7FB23EA64B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89E6D017-05DA-4FD0-A67F-5FECB7A1494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DDE4DDE3-CC3C-43AC-8B22-68ACA68AF0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352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A01AD7F0-2C09-461A-BF17-841C599362E9}"/>
              </a:ext>
            </a:extLst>
          </p:cNvPr>
          <p:cNvPicPr>
            <a:picLocks noChangeAspect="1"/>
          </p:cNvPicPr>
          <p:nvPr/>
        </p:nvPicPr>
        <p:blipFill>
          <a:blip r:embed="rId3"/>
          <a:stretch>
            <a:fillRect/>
          </a:stretch>
        </p:blipFill>
        <p:spPr>
          <a:xfrm>
            <a:off x="2486025" y="1597421"/>
            <a:ext cx="7219950" cy="4371975"/>
          </a:xfrm>
          <a:prstGeom prst="rect">
            <a:avLst/>
          </a:prstGeom>
          <a:effectLst>
            <a:softEdge rad="114300"/>
          </a:effectLst>
        </p:spPr>
      </p:pic>
      <p:pic>
        <p:nvPicPr>
          <p:cNvPr id="22" name="Image 21">
            <a:extLst>
              <a:ext uri="{FF2B5EF4-FFF2-40B4-BE49-F238E27FC236}">
                <a16:creationId xmlns:a16="http://schemas.microsoft.com/office/drawing/2014/main" id="{E72E98C7-25DA-452C-9028-81F5CD826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6AB7BD7E-E252-46F7-81BA-12EDF37AFD5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675C02C1-D9B6-40EE-91F6-03B95C87E8B7}"/>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975E321-4CB6-4F28-86FC-83AE34490A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B50FA48-A191-41F5-8476-AA4570647A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B1EC705-4907-4284-979C-3559C76A50F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B7178681-5390-416B-97F0-909A03B513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D52868B-AF2F-4ED5-8347-D014645700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A046A18-4D73-4378-839A-020647C9958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420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3" name="Ellipse 22">
            <a:extLst>
              <a:ext uri="{FF2B5EF4-FFF2-40B4-BE49-F238E27FC236}">
                <a16:creationId xmlns:a16="http://schemas.microsoft.com/office/drawing/2014/main" id="{FA356355-4EE2-471B-87BA-4AFA9C5DB8A8}"/>
              </a:ext>
            </a:extLst>
          </p:cNvPr>
          <p:cNvSpPr/>
          <p:nvPr/>
        </p:nvSpPr>
        <p:spPr>
          <a:xfrm>
            <a:off x="2356061" y="1502357"/>
            <a:ext cx="4977740" cy="4562103"/>
          </a:xfrm>
          <a:prstGeom prst="ellipse">
            <a:avLst/>
          </a:prstGeom>
          <a:noFill/>
          <a:ln w="76200">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E6ED8A86-5FB0-471D-9FE8-4F84B5A04B7B}"/>
              </a:ext>
            </a:extLst>
          </p:cNvPr>
          <p:cNvSpPr/>
          <p:nvPr/>
        </p:nvSpPr>
        <p:spPr>
          <a:xfrm>
            <a:off x="4791884" y="1502356"/>
            <a:ext cx="4977740" cy="4562103"/>
          </a:xfrm>
          <a:prstGeom prst="ellipse">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CB61B32-057E-4184-B9E9-C9C6524D7F79}"/>
              </a:ext>
            </a:extLst>
          </p:cNvPr>
          <p:cNvSpPr txBox="1"/>
          <p:nvPr/>
        </p:nvSpPr>
        <p:spPr>
          <a:xfrm>
            <a:off x="5056909" y="3429000"/>
            <a:ext cx="2078182" cy="954107"/>
          </a:xfrm>
          <a:prstGeom prst="rect">
            <a:avLst/>
          </a:prstGeom>
          <a:noFill/>
        </p:spPr>
        <p:txBody>
          <a:bodyPr wrap="square" rtlCol="0">
            <a:spAutoFit/>
          </a:bodyPr>
          <a:lstStyle/>
          <a:p>
            <a:pPr algn="ctr"/>
            <a:r>
              <a:rPr lang="fr-FR" sz="2800" dirty="0">
                <a:solidFill>
                  <a:srgbClr val="0070C0"/>
                </a:solidFill>
              </a:rPr>
              <a:t>Applications universelles </a:t>
            </a:r>
          </a:p>
        </p:txBody>
      </p:sp>
      <p:pic>
        <p:nvPicPr>
          <p:cNvPr id="40" name="Image 39">
            <a:extLst>
              <a:ext uri="{FF2B5EF4-FFF2-40B4-BE49-F238E27FC236}">
                <a16:creationId xmlns:a16="http://schemas.microsoft.com/office/drawing/2014/main" id="{4E6789F3-8E33-4844-9324-C2B53EB72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DE619D44-1273-437F-8F9F-F1C3FD7E5C6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535EF8D6-C549-4FE3-9E24-9A53ACDC91A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4C03AFC6-BC73-4AF6-96A2-EDAABB545F2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14F6F75-E7A9-4FA0-8A48-AEE956AC65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862C578A-9F8A-4469-82A1-94E10A268EF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5E954D2A-6301-4214-9955-8F41F1F37F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2F4E8EB1-0F15-48AB-BCE2-7BB57ADA51F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30D636B9-538C-41D8-85C7-4C1077C812B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00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heel(1)">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9"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0174F7B8-55FE-4DAE-A4D6-39BEA15090CE}"/>
              </a:ext>
            </a:extLst>
          </p:cNvPr>
          <p:cNvSpPr/>
          <p:nvPr/>
        </p:nvSpPr>
        <p:spPr>
          <a:xfrm>
            <a:off x="918333" y="1848020"/>
            <a:ext cx="3870355"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Application universelle</a:t>
            </a:r>
            <a:endParaRPr lang="fr-FR" sz="2400" i="1" dirty="0">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27F3D49C-C851-48A3-97B3-43929DABD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012" y="2792825"/>
            <a:ext cx="1420686" cy="2136949"/>
          </a:xfrm>
          <a:prstGeom prst="rect">
            <a:avLst/>
          </a:prstGeom>
        </p:spPr>
      </p:pic>
      <p:pic>
        <p:nvPicPr>
          <p:cNvPr id="12" name="Image 11">
            <a:extLst>
              <a:ext uri="{FF2B5EF4-FFF2-40B4-BE49-F238E27FC236}">
                <a16:creationId xmlns:a16="http://schemas.microsoft.com/office/drawing/2014/main" id="{B01F261B-B278-40F4-9EE1-48E450829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60" y="2923344"/>
            <a:ext cx="2168086" cy="2113761"/>
          </a:xfrm>
          <a:prstGeom prst="rect">
            <a:avLst/>
          </a:prstGeom>
        </p:spPr>
      </p:pic>
      <p:sp>
        <p:nvSpPr>
          <p:cNvPr id="13" name="Signe Plus 12">
            <a:extLst>
              <a:ext uri="{FF2B5EF4-FFF2-40B4-BE49-F238E27FC236}">
                <a16:creationId xmlns:a16="http://schemas.microsoft.com/office/drawing/2014/main" id="{97C33F0F-E997-4485-A5F0-B7EEA93A1DB1}"/>
              </a:ext>
            </a:extLst>
          </p:cNvPr>
          <p:cNvSpPr/>
          <p:nvPr/>
        </p:nvSpPr>
        <p:spPr>
          <a:xfrm>
            <a:off x="5767261" y="3631612"/>
            <a:ext cx="1144179" cy="1124601"/>
          </a:xfrm>
          <a:prstGeom prst="mathPlus">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C01A99E9-ABAB-4838-AE8F-65A0FBCB6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9E6EB12-290B-4C0F-903F-D6808CB0DA2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A28DCB9-5498-4E05-B57A-1ECA56B25DF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9556B54-892C-4F0D-9947-CBC7964E33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D9F7346E-6391-4E5E-9BB1-F6AEBD658D4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A41E5F-350A-4BC4-9AE5-D00112F7B510}"/>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892AC14-0318-4692-9B97-894F3C3B1C7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100D2EB-0F18-41F4-AA6D-4BD89E938B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9A1C929-F0CE-4C57-8689-E883C91AC10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55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Application de zéro …… Presque !</a:t>
            </a: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20" y="3261305"/>
            <a:ext cx="4194468" cy="1904988"/>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5690" y="2754594"/>
            <a:ext cx="2566450" cy="256645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977" y="3204885"/>
            <a:ext cx="2769235" cy="1665868"/>
          </a:xfrm>
          <a:prstGeom prst="rect">
            <a:avLst/>
          </a:prstGeom>
        </p:spPr>
      </p:pic>
      <p:pic>
        <p:nvPicPr>
          <p:cNvPr id="40" name="Image 39">
            <a:extLst>
              <a:ext uri="{FF2B5EF4-FFF2-40B4-BE49-F238E27FC236}">
                <a16:creationId xmlns:a16="http://schemas.microsoft.com/office/drawing/2014/main" id="{ECEAE5B1-70F3-47A9-BD0B-0962D5336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5B3E359A-2843-4B09-84BA-7B8E13C748C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5D21C1F-ADFC-4A54-8E97-A2F3BD45517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17C63FA6-37B8-4FA0-9D6C-DE6DF7376F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559BDF9-5D91-4611-8E99-0823862F9CB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E8A1B3D5-4938-4B73-BFC8-49215F0AAE3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462CC12-98D1-431B-96EF-78C6E63442C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6329796-08E9-4DCE-8505-6795DA05014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EA7EBE9-D666-4F49-8CD7-FF2572A6605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6387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959" y="1519646"/>
            <a:ext cx="4204081" cy="1909354"/>
          </a:xfrm>
          <a:prstGeom prst="rect">
            <a:avLst/>
          </a:prstGeom>
        </p:spPr>
      </p:pic>
      <p:sp>
        <p:nvSpPr>
          <p:cNvPr id="10" name="Nuage 9">
            <a:extLst>
              <a:ext uri="{FF2B5EF4-FFF2-40B4-BE49-F238E27FC236}">
                <a16:creationId xmlns:a16="http://schemas.microsoft.com/office/drawing/2014/main" id="{3FBC70BF-4E1B-46DD-A040-A4C4E054A3A3}"/>
              </a:ext>
            </a:extLst>
          </p:cNvPr>
          <p:cNvSpPr/>
          <p:nvPr/>
        </p:nvSpPr>
        <p:spPr>
          <a:xfrm>
            <a:off x="4379199" y="3950977"/>
            <a:ext cx="2933700" cy="1498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latin typeface="Segoe UI" panose="020B0502040204020203" pitchFamily="34" charset="0"/>
                <a:cs typeface="Segoe UI" panose="020B0502040204020203" pitchFamily="34" charset="0"/>
              </a:rPr>
              <a:t>Transpileur</a:t>
            </a:r>
            <a:endParaRPr lang="fr-FR" b="1"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2946BEE0-9917-4793-A356-138CFB598019}"/>
              </a:ext>
            </a:extLst>
          </p:cNvPr>
          <p:cNvSpPr/>
          <p:nvPr/>
        </p:nvSpPr>
        <p:spPr>
          <a:xfrm>
            <a:off x="184731" y="4464452"/>
            <a:ext cx="2223686" cy="461665"/>
          </a:xfrm>
          <a:prstGeom prst="rect">
            <a:avLst/>
          </a:prstGeom>
        </p:spPr>
        <p:txBody>
          <a:bodyPr wrap="none">
            <a:spAutoFit/>
          </a:bodyPr>
          <a:lstStyle/>
          <a:p>
            <a:r>
              <a:rPr lang="fr-FR" sz="2400" dirty="0">
                <a:solidFill>
                  <a:srgbClr val="000000"/>
                </a:solidFill>
                <a:latin typeface="Consolas" panose="020B0609020204030204" pitchFamily="49" charset="0"/>
              </a:rPr>
              <a:t>(x)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x +</a:t>
            </a:r>
            <a:r>
              <a:rPr lang="fr-FR" sz="2400" dirty="0">
                <a:solidFill>
                  <a:srgbClr val="09885A"/>
                </a:solidFill>
                <a:latin typeface="Consolas" panose="020B0609020204030204" pitchFamily="49" charset="0"/>
              </a:rPr>
              <a:t>1</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9E5C65F7-3C24-40D1-B9D4-83F19B0D2321}"/>
              </a:ext>
            </a:extLst>
          </p:cNvPr>
          <p:cNvSpPr/>
          <p:nvPr/>
        </p:nvSpPr>
        <p:spPr>
          <a:xfrm>
            <a:off x="8826500" y="4100112"/>
            <a:ext cx="3345420" cy="1200329"/>
          </a:xfrm>
          <a:prstGeom prst="rect">
            <a:avLst/>
          </a:prstGeom>
        </p:spPr>
        <p:txBody>
          <a:bodyPr wrap="square">
            <a:spAutoFit/>
          </a:bodyPr>
          <a:lstStyle/>
          <a:p>
            <a:r>
              <a:rPr lang="en-US" sz="2400" dirty="0">
                <a:solidFill>
                  <a:srgbClr val="0000FF"/>
                </a:solidFill>
                <a:latin typeface="Consolas" panose="020B0609020204030204" pitchFamily="49" charset="0"/>
              </a:rPr>
              <a:t>function</a:t>
            </a:r>
            <a:r>
              <a:rPr lang="en-US" sz="2400" dirty="0">
                <a:solidFill>
                  <a:srgbClr val="000000"/>
                </a:solidFill>
                <a:latin typeface="Consolas" panose="020B0609020204030204" pitchFamily="49" charset="0"/>
              </a:rPr>
              <a:t>(x){</a:t>
            </a:r>
          </a:p>
          <a:p>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x+</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13" name="Flèche : bas 12">
            <a:extLst>
              <a:ext uri="{FF2B5EF4-FFF2-40B4-BE49-F238E27FC236}">
                <a16:creationId xmlns:a16="http://schemas.microsoft.com/office/drawing/2014/main" id="{6313EF97-55C3-453F-98D1-B433220E33D0}"/>
              </a:ext>
            </a:extLst>
          </p:cNvPr>
          <p:cNvSpPr/>
          <p:nvPr/>
        </p:nvSpPr>
        <p:spPr>
          <a:xfrm rot="16200000">
            <a:off x="2968358" y="4289683"/>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bas 39">
            <a:extLst>
              <a:ext uri="{FF2B5EF4-FFF2-40B4-BE49-F238E27FC236}">
                <a16:creationId xmlns:a16="http://schemas.microsoft.com/office/drawing/2014/main" id="{005FA2B5-E7DC-4059-8C29-A56F840F28F1}"/>
              </a:ext>
            </a:extLst>
          </p:cNvPr>
          <p:cNvSpPr/>
          <p:nvPr/>
        </p:nvSpPr>
        <p:spPr>
          <a:xfrm rot="16200000">
            <a:off x="7872840" y="4197226"/>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6C72804A-5E2F-48CA-BEF7-7A6C2C2BB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AAF44CFE-10B8-41B0-A5BB-AEAC3FDE55D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68E460C-AF71-4EE5-A2B2-43926752ECAB}"/>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6E6D064-C3AE-479C-93F5-64F6E91B9C8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A45D41B-47FC-4432-8152-4642C2355C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47C4328-EAC9-4F3C-AD7B-2CAE854D53AE}"/>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186F93B-014B-4C8B-92CC-20236EA503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F1FA905-1C6C-4161-BA86-B08D275DEC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7640769-B802-42DE-9AC3-C8812AACB2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7189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F70F136C-EA34-4442-B962-1859B32CD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09" y="1384995"/>
            <a:ext cx="9752381" cy="4876190"/>
          </a:xfrm>
          <a:prstGeom prst="rect">
            <a:avLst/>
          </a:prstGeom>
        </p:spPr>
      </p:pic>
      <p:pic>
        <p:nvPicPr>
          <p:cNvPr id="22" name="Image 21">
            <a:extLst>
              <a:ext uri="{FF2B5EF4-FFF2-40B4-BE49-F238E27FC236}">
                <a16:creationId xmlns:a16="http://schemas.microsoft.com/office/drawing/2014/main" id="{1CB953BE-6EFD-4889-8919-C1213EA56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DEFCEF59-1631-44C3-B117-EF64E0BEB3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D07CCF3-50D3-431C-8E0A-BA303DCF876C}"/>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0F23B7B-F897-42B2-80BC-504AA9058B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C4689EE-E0B0-4726-999F-FB0FD32BB01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9C174603-3D4E-4C85-9582-10CE183D75F7}"/>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CE5C2D11-2965-493C-973E-8DC510F061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71AE536C-0AF4-40C3-97AD-B492D12A10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0EA5DAA-059F-449A-9952-FEDCB8A8C8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7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Orienté composant </a:t>
            </a:r>
          </a:p>
        </p:txBody>
      </p:sp>
      <p:sp>
        <p:nvSpPr>
          <p:cNvPr id="40" name="Rectangle : coins arrondis 39">
            <a:extLst>
              <a:ext uri="{FF2B5EF4-FFF2-40B4-BE49-F238E27FC236}">
                <a16:creationId xmlns:a16="http://schemas.microsoft.com/office/drawing/2014/main" id="{C10249F6-E60B-451A-8313-4DFC794FB38C}"/>
              </a:ext>
            </a:extLst>
          </p:cNvPr>
          <p:cNvSpPr/>
          <p:nvPr/>
        </p:nvSpPr>
        <p:spPr>
          <a:xfrm>
            <a:off x="1139702" y="3365195"/>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StateFull</a:t>
            </a:r>
            <a:endParaRPr lang="fr-FR" sz="4400" dirty="0"/>
          </a:p>
        </p:txBody>
      </p:sp>
      <p:sp>
        <p:nvSpPr>
          <p:cNvPr id="44" name="Rectangle : coins arrondis 43">
            <a:extLst>
              <a:ext uri="{FF2B5EF4-FFF2-40B4-BE49-F238E27FC236}">
                <a16:creationId xmlns:a16="http://schemas.microsoft.com/office/drawing/2014/main" id="{EB37D3E7-950F-4E77-A325-CF6671D52F58}"/>
              </a:ext>
            </a:extLst>
          </p:cNvPr>
          <p:cNvSpPr/>
          <p:nvPr/>
        </p:nvSpPr>
        <p:spPr>
          <a:xfrm>
            <a:off x="7365044" y="3331698"/>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StateLess</a:t>
            </a:r>
            <a:endParaRPr lang="fr-FR" sz="4400" dirty="0"/>
          </a:p>
        </p:txBody>
      </p:sp>
      <p:pic>
        <p:nvPicPr>
          <p:cNvPr id="41" name="Image 40">
            <a:extLst>
              <a:ext uri="{FF2B5EF4-FFF2-40B4-BE49-F238E27FC236}">
                <a16:creationId xmlns:a16="http://schemas.microsoft.com/office/drawing/2014/main" id="{C3B317B0-A4B1-421A-8D56-1C51174F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1230645-AEC8-4251-A344-FB4AEF22E5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B1E3AD-7726-4BC7-815D-D7BF7EFD5E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2B4F1BDA-79F9-470C-A852-76ADE6D91C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85B2C7FA-B45C-4E41-B78E-73957761FC7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0BA6F8E-CCCF-41AE-A2B4-2B4C68602072}"/>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70349743-C30C-455F-9DBE-AC9472FC16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771203B-51E9-4D62-A596-D0199C7FE45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951E0412-FCA1-4149-9395-B57DBE5152F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685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03921"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ES6</a:t>
            </a:r>
            <a:endParaRPr lang="fr-FR"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6682518"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ES5</a:t>
            </a:r>
            <a:endParaRPr lang="fr-FR"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D5C35066-D007-481D-B761-0BFAC9419CDB}"/>
              </a:ext>
            </a:extLst>
          </p:cNvPr>
          <p:cNvSpPr txBox="1"/>
          <p:nvPr/>
        </p:nvSpPr>
        <p:spPr>
          <a:xfrm>
            <a:off x="246401" y="5618017"/>
            <a:ext cx="11925519" cy="461665"/>
          </a:xfrm>
          <a:prstGeom prst="rect">
            <a:avLst/>
          </a:prstGeom>
          <a:noFill/>
          <a:effectLst/>
        </p:spPr>
        <p:txBody>
          <a:bodyPr wrap="square" rtlCol="0">
            <a:spAutoFit/>
          </a:bodyPr>
          <a:lstStyle/>
          <a:p>
            <a:r>
              <a:rPr lang="fr-FR" sz="2400" dirty="0">
                <a:latin typeface="Segoe UI" panose="020B0502040204020203" pitchFamily="34" charset="0"/>
                <a:cs typeface="Segoe UI" panose="020B0502040204020203" pitchFamily="34" charset="0"/>
              </a:rPr>
              <a:t>Le contexte parent est accessible dans une </a:t>
            </a:r>
            <a:r>
              <a:rPr lang="fr-FR" sz="2400" dirty="0" err="1">
                <a:latin typeface="Segoe UI" panose="020B0502040204020203" pitchFamily="34" charset="0"/>
                <a:cs typeface="Segoe UI" panose="020B0502040204020203" pitchFamily="34" charset="0"/>
              </a:rPr>
              <a:t>arrow</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Ce dernier n’est pas redéfini.</a:t>
            </a:r>
          </a:p>
        </p:txBody>
      </p:sp>
      <p:sp>
        <p:nvSpPr>
          <p:cNvPr id="15"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49B31EFA-6037-44F7-A8F5-89791627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49C97AF1-5F33-4502-AC23-825915DD5DE3}"/>
              </a:ext>
            </a:extLst>
          </p:cNvPr>
          <p:cNvSpPr/>
          <p:nvPr/>
        </p:nvSpPr>
        <p:spPr>
          <a:xfrm>
            <a:off x="1026160" y="3782841"/>
            <a:ext cx="4826000" cy="1323439"/>
          </a:xfrm>
          <a:prstGeom prst="rect">
            <a:avLst/>
          </a:prstGeom>
        </p:spPr>
        <p:txBody>
          <a:bodyPr wrap="square">
            <a:spAutoFit/>
          </a:bodyPr>
          <a:lstStyle/>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((v)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637B7BDB-5DD3-4004-84B7-DBE3B6D68FCA}"/>
              </a:ext>
            </a:extLst>
          </p:cNvPr>
          <p:cNvSpPr/>
          <p:nvPr/>
        </p:nvSpPr>
        <p:spPr>
          <a:xfrm>
            <a:off x="7309591" y="3577207"/>
            <a:ext cx="4734560" cy="1631216"/>
          </a:xfrm>
          <a:prstGeom prst="rect">
            <a:avLst/>
          </a:prstGeom>
        </p:spPr>
        <p:txBody>
          <a:bodyPr wrap="square">
            <a:spAutoFit/>
          </a:bodyPr>
          <a:lstStyle/>
          <a:p>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self =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(v)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00"/>
                </a:solidFill>
                <a:latin typeface="Consolas" panose="020B0609020204030204" pitchFamily="49" charset="0"/>
              </a:rPr>
              <a:t>self.fives.push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C2B36021-F6ED-4E8E-8E69-1FA642337E91}"/>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D7707122-598E-42FD-A88B-AA2DDD64480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992B8049-1706-4BC3-AC87-317301E5C2B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46BF621C-E721-4792-BC04-963A16883482}"/>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96051DAB-495B-401A-81E8-E003F8C05FC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C037C0F8-710D-47F9-A924-89F25B30B70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CC98B450-69E4-4148-B784-7CF1C39D2D5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0DB8728-BCBE-4E29-8B2A-54C8CDB6AC6A}"/>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2BCBF571-191F-414D-A7F1-528089308D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6DDC534-1981-4CB6-BAC2-18425E7E2B4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0A87B175-C244-41DE-97F3-EB1C6EDB05F3}"/>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2240987D-176E-4CC4-8BD4-C43DEB6F3FF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88B16ED4-0F74-487D-82FC-0166AF60D78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D653C5C2-7B96-4A7F-9C29-C67B2B69194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7172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734E0330-26D5-4A23-9772-F75A755469A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B4C917C5-6AFD-4499-A878-A547D34CD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BA42903B-5C93-46E2-84B5-84E4BA985305}"/>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AD7EF712-0AAE-4EFC-AC7D-D4B08E70C39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26205" y="29604"/>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049929"/>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StateFull</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19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7BD735C2-D84F-41E3-B6A1-5F31F6E5C572}"/>
              </a:ext>
            </a:extLst>
          </p:cNvPr>
          <p:cNvSpPr txBox="1"/>
          <p:nvPr/>
        </p:nvSpPr>
        <p:spPr>
          <a:xfrm>
            <a:off x="2184639" y="2452638"/>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Qu’est ce que le principe de séparation de concept ??</a:t>
            </a:r>
          </a:p>
        </p:txBody>
      </p:sp>
      <p:sp>
        <p:nvSpPr>
          <p:cNvPr id="42" name="ZoneTexte 41">
            <a:extLst>
              <a:ext uri="{FF2B5EF4-FFF2-40B4-BE49-F238E27FC236}">
                <a16:creationId xmlns:a16="http://schemas.microsoft.com/office/drawing/2014/main" id="{41E6DEAE-9EF1-4DAA-9BD0-3850249473E9}"/>
              </a:ext>
            </a:extLst>
          </p:cNvPr>
          <p:cNvSpPr txBox="1"/>
          <p:nvPr/>
        </p:nvSpPr>
        <p:spPr>
          <a:xfrm>
            <a:off x="2184636" y="3396972"/>
            <a:ext cx="945919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ReactJS</a:t>
            </a:r>
            <a:r>
              <a:rPr lang="fr-FR" sz="2400" b="1" dirty="0">
                <a:latin typeface="Segoe UI" panose="020B0502040204020203" pitchFamily="34" charset="0"/>
                <a:cs typeface="Segoe UI" panose="020B0502040204020203" pitchFamily="34" charset="0"/>
              </a:rPr>
              <a:t>, ne fait pas de séparation de concept</a:t>
            </a:r>
            <a:r>
              <a:rPr lang="fr-FR" sz="2400" dirty="0">
                <a:latin typeface="Segoe UI" panose="020B0502040204020203" pitchFamily="34" charset="0"/>
                <a:cs typeface="Segoe UI" panose="020B0502040204020203" pitchFamily="34" charset="0"/>
              </a:rPr>
              <a:t>. HTML et le JavaScript sont couplés dans un même composant.</a:t>
            </a:r>
          </a:p>
        </p:txBody>
      </p:sp>
      <p:sp>
        <p:nvSpPr>
          <p:cNvPr id="40" name="ZoneTexte 39">
            <a:extLst>
              <a:ext uri="{FF2B5EF4-FFF2-40B4-BE49-F238E27FC236}">
                <a16:creationId xmlns:a16="http://schemas.microsoft.com/office/drawing/2014/main" id="{858F4853-780E-417B-BA10-84E19E9C649D}"/>
              </a:ext>
            </a:extLst>
          </p:cNvPr>
          <p:cNvSpPr txBox="1"/>
          <p:nvPr/>
        </p:nvSpPr>
        <p:spPr>
          <a:xfrm>
            <a:off x="2184637" y="4709640"/>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 composant </a:t>
            </a:r>
            <a:r>
              <a:rPr lang="fr-FR" sz="2400" b="1" dirty="0">
                <a:latin typeface="Segoe UI" panose="020B0502040204020203" pitchFamily="34" charset="0"/>
                <a:cs typeface="Segoe UI" panose="020B0502040204020203" pitchFamily="34" charset="0"/>
              </a:rPr>
              <a:t>peut contenir ou non </a:t>
            </a:r>
            <a:r>
              <a:rPr lang="fr-FR" sz="2400" dirty="0">
                <a:latin typeface="Segoe UI" panose="020B0502040204020203" pitchFamily="34" charset="0"/>
                <a:cs typeface="Segoe UI" panose="020B0502040204020203" pitchFamily="34" charset="0"/>
              </a:rPr>
              <a:t>ses propres </a:t>
            </a:r>
            <a:r>
              <a:rPr lang="fr-FR" sz="2400" b="1" dirty="0">
                <a:latin typeface="Segoe UI" panose="020B0502040204020203" pitchFamily="34" charset="0"/>
                <a:cs typeface="Segoe UI" panose="020B0502040204020203" pitchFamily="34" charset="0"/>
              </a:rPr>
              <a:t>états.</a:t>
            </a:r>
          </a:p>
        </p:txBody>
      </p:sp>
      <p:pic>
        <p:nvPicPr>
          <p:cNvPr id="43" name="Image 42">
            <a:extLst>
              <a:ext uri="{FF2B5EF4-FFF2-40B4-BE49-F238E27FC236}">
                <a16:creationId xmlns:a16="http://schemas.microsoft.com/office/drawing/2014/main" id="{FBEB4D46-6F70-4663-9DC5-20A8285D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5042CAB-C730-4CAB-BCB4-C24F8F183DE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9A0FDCC1-F61E-4FCC-9F52-E577E87678B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688584E6-A1CC-4DE3-A7B7-D027E8B2AA2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7536AE5F-E561-4BBE-B87F-F1912C519E8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F08DBCB9-5163-43D7-9284-790226C80C63}"/>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CD153AF3-C274-43BF-8828-96A87972AC4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64DB24A-9073-40E9-AE0D-38E6702E7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555B0C6-B059-4732-9D21-77748E2A83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264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90E097C7-BA97-4352-B013-62F7B07831CA}"/>
              </a:ext>
            </a:extLst>
          </p:cNvPr>
          <p:cNvSpPr/>
          <p:nvPr/>
        </p:nvSpPr>
        <p:spPr>
          <a:xfrm>
            <a:off x="1408547" y="4161457"/>
            <a:ext cx="10062370" cy="646331"/>
          </a:xfrm>
          <a:prstGeom prst="rect">
            <a:avLst/>
          </a:prstGeom>
        </p:spPr>
        <p:txBody>
          <a:bodyPr wrap="none">
            <a:spAutoFit/>
          </a:bodyPr>
          <a:lstStyle/>
          <a:p>
            <a:r>
              <a:rPr lang="fr-FR" sz="3600" dirty="0">
                <a:solidFill>
                  <a:srgbClr val="0000FF"/>
                </a:solidFill>
                <a:latin typeface="Consolas" panose="020B0609020204030204" pitchFamily="49" charset="0"/>
              </a:rPr>
              <a:t>import</a:t>
            </a:r>
            <a:r>
              <a:rPr lang="fr-FR" sz="3600" dirty="0">
                <a:solidFill>
                  <a:srgbClr val="000000"/>
                </a:solidFill>
                <a:latin typeface="Consolas" panose="020B0609020204030204" pitchFamily="49" charset="0"/>
              </a:rPr>
              <a:t> {</a:t>
            </a:r>
            <a:r>
              <a:rPr lang="fr-FR" sz="3600" dirty="0" err="1">
                <a:solidFill>
                  <a:srgbClr val="000000"/>
                </a:solidFill>
                <a:latin typeface="Consolas" panose="020B0609020204030204" pitchFamily="49" charset="0"/>
              </a:rPr>
              <a:t>React</a:t>
            </a:r>
            <a:r>
              <a:rPr lang="fr-FR" sz="3600" dirty="0">
                <a:solidFill>
                  <a:srgbClr val="000000"/>
                </a:solidFill>
                <a:latin typeface="Consolas" panose="020B0609020204030204" pitchFamily="49" charset="0"/>
              </a:rPr>
              <a:t>, Component} </a:t>
            </a:r>
            <a:r>
              <a:rPr lang="fr-FR" sz="3600" dirty="0" err="1">
                <a:solidFill>
                  <a:srgbClr val="0000FF"/>
                </a:solidFill>
                <a:latin typeface="Consolas" panose="020B0609020204030204" pitchFamily="49" charset="0"/>
              </a:rPr>
              <a:t>from</a:t>
            </a:r>
            <a:r>
              <a:rPr lang="fr-FR" sz="3600" dirty="0">
                <a:solidFill>
                  <a:srgbClr val="000000"/>
                </a:solidFill>
                <a:latin typeface="Consolas" panose="020B0609020204030204" pitchFamily="49" charset="0"/>
              </a:rPr>
              <a:t> </a:t>
            </a:r>
            <a:r>
              <a:rPr lang="fr-FR" sz="3600" dirty="0">
                <a:solidFill>
                  <a:srgbClr val="A31515"/>
                </a:solidFill>
                <a:latin typeface="Consolas" panose="020B0609020204030204" pitchFamily="49" charset="0"/>
              </a:rPr>
              <a:t>'</a:t>
            </a:r>
            <a:r>
              <a:rPr lang="fr-FR" sz="3600" dirty="0" err="1">
                <a:solidFill>
                  <a:srgbClr val="A31515"/>
                </a:solidFill>
                <a:latin typeface="Consolas" panose="020B0609020204030204" pitchFamily="49" charset="0"/>
              </a:rPr>
              <a:t>react</a:t>
            </a:r>
            <a:r>
              <a:rPr lang="fr-FR" sz="3600" dirty="0">
                <a:solidFill>
                  <a:srgbClr val="A31515"/>
                </a:solidFill>
                <a:latin typeface="Consolas" panose="020B0609020204030204" pitchFamily="49" charset="0"/>
              </a:rPr>
              <a:t>'</a:t>
            </a:r>
            <a:r>
              <a:rPr lang="fr-FR" sz="3600" dirty="0">
                <a:solidFill>
                  <a:srgbClr val="000000"/>
                </a:solidFill>
                <a:latin typeface="Consolas" panose="020B0609020204030204" pitchFamily="49" charset="0"/>
              </a:rPr>
              <a:t>;</a:t>
            </a:r>
          </a:p>
        </p:txBody>
      </p:sp>
      <p:sp>
        <p:nvSpPr>
          <p:cNvPr id="43" name="ZoneTexte 42">
            <a:extLst>
              <a:ext uri="{FF2B5EF4-FFF2-40B4-BE49-F238E27FC236}">
                <a16:creationId xmlns:a16="http://schemas.microsoft.com/office/drawing/2014/main" id="{F5FCA864-E8B6-4373-ACC4-3699957562AD}"/>
              </a:ext>
            </a:extLst>
          </p:cNvPr>
          <p:cNvSpPr txBox="1"/>
          <p:nvPr/>
        </p:nvSpPr>
        <p:spPr>
          <a:xfrm>
            <a:off x="1849120" y="2551922"/>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première chose à importer lors de la création d’un composant </a:t>
            </a:r>
            <a:endParaRPr lang="fr-FR" sz="2400" b="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8F47DB8D-571F-4CBE-BB34-E19141AA8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E9ED7D2E-049D-470B-84FC-60ECBD293C0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A93E4E6-D5AB-4B90-AD0D-4C3ED796B8CB}"/>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2B47B69-BA91-43F4-BB20-C7CEFAD40F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303883D-D8CF-4DEA-999D-F8FF4AB970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E441DCF9-6B33-4513-916C-57EAC72DDD2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2B45245-73C6-4241-B354-748CA3B56A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FFB10B95-B978-4E14-8E19-918C9BAA18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4039C39-06DE-487E-AE37-187D1F15321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491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D5B9EEC-2679-4D98-B3B2-CFB9DC089E14}"/>
              </a:ext>
            </a:extLst>
          </p:cNvPr>
          <p:cNvSpPr txBox="1"/>
          <p:nvPr/>
        </p:nvSpPr>
        <p:spPr>
          <a:xfrm>
            <a:off x="348197" y="3666643"/>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 name="Rectangle 3">
            <a:extLst>
              <a:ext uri="{FF2B5EF4-FFF2-40B4-BE49-F238E27FC236}">
                <a16:creationId xmlns:a16="http://schemas.microsoft.com/office/drawing/2014/main" id="{EC1588AA-3D1C-4AE6-BCCA-1E3B37A934C6}"/>
              </a:ext>
            </a:extLst>
          </p:cNvPr>
          <p:cNvSpPr/>
          <p:nvPr/>
        </p:nvSpPr>
        <p:spPr>
          <a:xfrm>
            <a:off x="3447921" y="2670039"/>
            <a:ext cx="9209534" cy="3416320"/>
          </a:xfrm>
          <a:prstGeom prst="rect">
            <a:avLst/>
          </a:prstGeom>
        </p:spPr>
        <p:txBody>
          <a:bodyPr wrap="squar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Component}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Person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a:t>
            </a: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	return</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export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default</a:t>
            </a:r>
            <a:r>
              <a:rPr lang="fr-FR" sz="2400" dirty="0">
                <a:solidFill>
                  <a:srgbClr val="000000"/>
                </a:solidFill>
                <a:latin typeface="Consolas" panose="020B0609020204030204" pitchFamily="49" charset="0"/>
              </a:rPr>
              <a:t> Person;</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1EE3CCF3-14D9-4D93-A9F9-07156C6E802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34E50A-297D-4CF1-BB6C-04779C0AE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5CC94E3-4F31-4120-95AA-563AC6F07E3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F2CD660B-519A-4954-B1F2-CD0C915B8363}"/>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223246E-4F3C-4733-BD5E-BED9E80E8E5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CC5A2E36-B27E-4C0A-8853-162FA25983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50A37A1-AA2A-43ED-9E0F-C75BEB244A4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F91370B-37A6-4910-9775-3510B251EC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2B0BFDB-81FD-4E2D-B8B3-F393879321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0EA44046-B5F3-41CD-B880-2AEB265CCB7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214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E02CD565-E76C-4B82-AE31-3F94055DB443}"/>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Gestion des données</a:t>
            </a:r>
          </a:p>
        </p:txBody>
      </p:sp>
      <p:sp>
        <p:nvSpPr>
          <p:cNvPr id="41" name="ZoneTexte 40">
            <a:extLst>
              <a:ext uri="{FF2B5EF4-FFF2-40B4-BE49-F238E27FC236}">
                <a16:creationId xmlns:a16="http://schemas.microsoft.com/office/drawing/2014/main" id="{05416808-7AEE-4652-A32E-48675785505F}"/>
              </a:ext>
            </a:extLst>
          </p:cNvPr>
          <p:cNvSpPr txBox="1"/>
          <p:nvPr/>
        </p:nvSpPr>
        <p:spPr>
          <a:xfrm>
            <a:off x="3091986" y="2905412"/>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données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a:t>
            </a:r>
          </a:p>
        </p:txBody>
      </p:sp>
      <p:sp>
        <p:nvSpPr>
          <p:cNvPr id="6" name="Rectangle : coins arrondis 5">
            <a:extLst>
              <a:ext uri="{FF2B5EF4-FFF2-40B4-BE49-F238E27FC236}">
                <a16:creationId xmlns:a16="http://schemas.microsoft.com/office/drawing/2014/main" id="{709EAD18-42B8-4D8D-9615-AF4BE6DCBC22}"/>
              </a:ext>
            </a:extLst>
          </p:cNvPr>
          <p:cNvSpPr/>
          <p:nvPr/>
        </p:nvSpPr>
        <p:spPr>
          <a:xfrm>
            <a:off x="1849120"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state</a:t>
            </a:r>
          </a:p>
        </p:txBody>
      </p:sp>
      <p:sp>
        <p:nvSpPr>
          <p:cNvPr id="43" name="Rectangle : coins arrondis 42">
            <a:extLst>
              <a:ext uri="{FF2B5EF4-FFF2-40B4-BE49-F238E27FC236}">
                <a16:creationId xmlns:a16="http://schemas.microsoft.com/office/drawing/2014/main" id="{075B0069-3DCC-445A-9168-ABA4ABC5E7FC}"/>
              </a:ext>
            </a:extLst>
          </p:cNvPr>
          <p:cNvSpPr/>
          <p:nvPr/>
        </p:nvSpPr>
        <p:spPr>
          <a:xfrm>
            <a:off x="7572711"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props</a:t>
            </a:r>
            <a:endParaRPr lang="fr-FR" sz="2400" dirty="0"/>
          </a:p>
        </p:txBody>
      </p:sp>
      <p:grpSp>
        <p:nvGrpSpPr>
          <p:cNvPr id="4" name="Groupe 3"/>
          <p:cNvGrpSpPr/>
          <p:nvPr/>
        </p:nvGrpSpPr>
        <p:grpSpPr>
          <a:xfrm>
            <a:off x="2827078" y="4686466"/>
            <a:ext cx="2564678" cy="830997"/>
            <a:chOff x="2827078" y="4686466"/>
            <a:chExt cx="2564678" cy="830997"/>
          </a:xfrm>
        </p:grpSpPr>
        <p:sp>
          <p:nvSpPr>
            <p:cNvPr id="9" name="Ellipse 8">
              <a:extLst>
                <a:ext uri="{FF2B5EF4-FFF2-40B4-BE49-F238E27FC236}">
                  <a16:creationId xmlns:a16="http://schemas.microsoft.com/office/drawing/2014/main" id="{16CB8B97-8681-4645-9D6F-B3768D2DC4E5}"/>
                </a:ext>
              </a:extLst>
            </p:cNvPr>
            <p:cNvSpPr/>
            <p:nvPr/>
          </p:nvSpPr>
          <p:spPr>
            <a:xfrm>
              <a:off x="2827078"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5" name="ZoneTexte 44">
              <a:extLst>
                <a:ext uri="{FF2B5EF4-FFF2-40B4-BE49-F238E27FC236}">
                  <a16:creationId xmlns:a16="http://schemas.microsoft.com/office/drawing/2014/main" id="{7C2E2FF2-3A16-4DFF-A86C-D4A2C7B51FF2}"/>
                </a:ext>
              </a:extLst>
            </p:cNvPr>
            <p:cNvSpPr txBox="1"/>
            <p:nvPr/>
          </p:nvSpPr>
          <p:spPr>
            <a:xfrm>
              <a:off x="3289077"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privées</a:t>
              </a:r>
            </a:p>
          </p:txBody>
        </p:sp>
      </p:grpSp>
      <p:grpSp>
        <p:nvGrpSpPr>
          <p:cNvPr id="7" name="Groupe 6"/>
          <p:cNvGrpSpPr/>
          <p:nvPr/>
        </p:nvGrpSpPr>
        <p:grpSpPr>
          <a:xfrm>
            <a:off x="9036051" y="4686466"/>
            <a:ext cx="2564678" cy="830997"/>
            <a:chOff x="9036051" y="4686466"/>
            <a:chExt cx="2564678" cy="830997"/>
          </a:xfrm>
        </p:grpSpPr>
        <p:sp>
          <p:nvSpPr>
            <p:cNvPr id="46" name="Ellipse 45">
              <a:extLst>
                <a:ext uri="{FF2B5EF4-FFF2-40B4-BE49-F238E27FC236}">
                  <a16:creationId xmlns:a16="http://schemas.microsoft.com/office/drawing/2014/main" id="{8483048E-2E5A-40A6-997E-D14A0314A4E4}"/>
                </a:ext>
              </a:extLst>
            </p:cNvPr>
            <p:cNvSpPr/>
            <p:nvPr/>
          </p:nvSpPr>
          <p:spPr>
            <a:xfrm>
              <a:off x="9036051"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ZoneTexte 46">
              <a:extLst>
                <a:ext uri="{FF2B5EF4-FFF2-40B4-BE49-F238E27FC236}">
                  <a16:creationId xmlns:a16="http://schemas.microsoft.com/office/drawing/2014/main" id="{419FAC73-AF15-4347-8ABF-E1CD97B42497}"/>
                </a:ext>
              </a:extLst>
            </p:cNvPr>
            <p:cNvSpPr txBox="1"/>
            <p:nvPr/>
          </p:nvSpPr>
          <p:spPr>
            <a:xfrm>
              <a:off x="9498050"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externes</a:t>
              </a:r>
            </a:p>
          </p:txBody>
        </p:sp>
      </p:grpSp>
      <p:sp>
        <p:nvSpPr>
          <p:cNvPr id="42" name="ZoneTexte 41">
            <a:extLst>
              <a:ext uri="{FF2B5EF4-FFF2-40B4-BE49-F238E27FC236}">
                <a16:creationId xmlns:a16="http://schemas.microsoft.com/office/drawing/2014/main" id="{CBFB6D5B-C6BD-4D36-AFC3-BA2E0F8055B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4A8B9EA6-2CA1-4F78-9E8E-43ECD20D9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3CC8710C-9626-400F-A899-847DFDF3A6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77CB14DE-FBC6-423E-8AAA-FB8AE67A5F6B}"/>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475F0937-C384-43B9-884E-6B6F6A8668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DBB6FC15-F224-4408-A2AB-D0568C7CC6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FAAED186-76E4-47F1-BDA2-3DA3025FB787}"/>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4DD01D96-4D19-437E-8800-4F7D862C533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E89520AE-2F0B-406B-BAC1-6D88E97EAE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1A774E2B-1163-44FB-B636-F4970BD044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624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anim calcmode="lin" valueType="num">
                                      <p:cBhvr>
                                        <p:cTn id="24" dur="1000" fill="hold"/>
                                        <p:tgtEl>
                                          <p:spTgt spid="43"/>
                                        </p:tgtEl>
                                        <p:attrNameLst>
                                          <p:attrName>ppt_x</p:attrName>
                                        </p:attrNameLst>
                                      </p:cBhvr>
                                      <p:tavLst>
                                        <p:tav tm="0">
                                          <p:val>
                                            <p:strVal val="#ppt_x"/>
                                          </p:val>
                                        </p:tav>
                                        <p:tav tm="100000">
                                          <p:val>
                                            <p:strVal val="#ppt_x"/>
                                          </p:val>
                                        </p:tav>
                                      </p:tavLst>
                                    </p:anim>
                                    <p:anim calcmode="lin" valueType="num">
                                      <p:cBhvr>
                                        <p:cTn id="25" dur="1000" fill="hold"/>
                                        <p:tgtEl>
                                          <p:spTgt spid="4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 grpId="0" animBg="1"/>
      <p:bldP spid="4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Cylindre 3">
            <a:extLst>
              <a:ext uri="{FF2B5EF4-FFF2-40B4-BE49-F238E27FC236}">
                <a16:creationId xmlns:a16="http://schemas.microsoft.com/office/drawing/2014/main" id="{5CEF22E4-5687-4534-9EDB-65D97C40F768}"/>
              </a:ext>
            </a:extLst>
          </p:cNvPr>
          <p:cNvSpPr/>
          <p:nvPr/>
        </p:nvSpPr>
        <p:spPr>
          <a:xfrm>
            <a:off x="8399037" y="3342400"/>
            <a:ext cx="1716801" cy="1059420"/>
          </a:xfrm>
          <a:prstGeom prst="can">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Composant</a:t>
            </a:r>
          </a:p>
        </p:txBody>
      </p:sp>
      <p:sp>
        <p:nvSpPr>
          <p:cNvPr id="7" name="Flèche : bas 6">
            <a:extLst>
              <a:ext uri="{FF2B5EF4-FFF2-40B4-BE49-F238E27FC236}">
                <a16:creationId xmlns:a16="http://schemas.microsoft.com/office/drawing/2014/main" id="{F5488660-B9E3-40AD-BDDB-AFC1902C5C5E}"/>
              </a:ext>
            </a:extLst>
          </p:cNvPr>
          <p:cNvSpPr/>
          <p:nvPr/>
        </p:nvSpPr>
        <p:spPr>
          <a:xfrm>
            <a:off x="8891868" y="2085000"/>
            <a:ext cx="731133" cy="124062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4" name="ZoneTexte 43">
            <a:extLst>
              <a:ext uri="{FF2B5EF4-FFF2-40B4-BE49-F238E27FC236}">
                <a16:creationId xmlns:a16="http://schemas.microsoft.com/office/drawing/2014/main" id="{A3AF9800-4FA6-49DC-9989-284352EE0BEA}"/>
              </a:ext>
            </a:extLst>
          </p:cNvPr>
          <p:cNvSpPr txBox="1"/>
          <p:nvPr/>
        </p:nvSpPr>
        <p:spPr>
          <a:xfrm>
            <a:off x="8206094" y="1624810"/>
            <a:ext cx="2102679" cy="461665"/>
          </a:xfrm>
          <a:prstGeom prst="rect">
            <a:avLst/>
          </a:prstGeom>
          <a:noFill/>
          <a:effectLst/>
        </p:spPr>
        <p:txBody>
          <a:bodyPr wrap="square" rtlCol="0">
            <a:spAutoFit/>
          </a:bodyPr>
          <a:lstStyle/>
          <a:p>
            <a:pPr algn="ctr"/>
            <a:r>
              <a:rPr lang="fr-FR" sz="2400" b="1" dirty="0" err="1">
                <a:solidFill>
                  <a:schemeClr val="accent1"/>
                </a:solidFill>
                <a:latin typeface="Segoe UI" panose="020B0502040204020203" pitchFamily="34" charset="0"/>
                <a:cs typeface="Segoe UI" panose="020B0502040204020203" pitchFamily="34" charset="0"/>
              </a:rPr>
              <a:t>props</a:t>
            </a:r>
            <a:endParaRPr lang="fr-FR" sz="2400" b="1" dirty="0">
              <a:solidFill>
                <a:schemeClr val="accent1"/>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7B387E2A-D388-4BED-9B03-611511B9387B}"/>
              </a:ext>
            </a:extLst>
          </p:cNvPr>
          <p:cNvSpPr txBox="1"/>
          <p:nvPr/>
        </p:nvSpPr>
        <p:spPr>
          <a:xfrm>
            <a:off x="8240201" y="5792257"/>
            <a:ext cx="2102679" cy="461665"/>
          </a:xfrm>
          <a:prstGeom prst="rect">
            <a:avLst/>
          </a:prstGeom>
          <a:noFill/>
          <a:effectLst/>
        </p:spPr>
        <p:txBody>
          <a:bodyPr wrap="square" rtlCol="0">
            <a:spAutoFit/>
          </a:bodyPr>
          <a:lstStyle/>
          <a:p>
            <a:pPr algn="ctr"/>
            <a:r>
              <a:rPr lang="fr-FR" sz="2400" b="1" dirty="0">
                <a:solidFill>
                  <a:schemeClr val="tx2">
                    <a:lumMod val="75000"/>
                  </a:schemeClr>
                </a:solidFill>
                <a:latin typeface="Segoe UI" panose="020B0502040204020203" pitchFamily="34" charset="0"/>
                <a:cs typeface="Segoe UI" panose="020B0502040204020203" pitchFamily="34" charset="0"/>
              </a:rPr>
              <a:t>state</a:t>
            </a:r>
          </a:p>
        </p:txBody>
      </p:sp>
      <p:sp>
        <p:nvSpPr>
          <p:cNvPr id="49" name="ZoneTexte 48">
            <a:extLst>
              <a:ext uri="{FF2B5EF4-FFF2-40B4-BE49-F238E27FC236}">
                <a16:creationId xmlns:a16="http://schemas.microsoft.com/office/drawing/2014/main" id="{00F2DF68-4348-4E1F-B930-3B9A7C23EEEB}"/>
              </a:ext>
            </a:extLst>
          </p:cNvPr>
          <p:cNvSpPr txBox="1"/>
          <p:nvPr/>
        </p:nvSpPr>
        <p:spPr>
          <a:xfrm>
            <a:off x="952840" y="3090911"/>
            <a:ext cx="5990098" cy="1384995"/>
          </a:xfrm>
          <a:prstGeom prst="rect">
            <a:avLst/>
          </a:prstGeom>
          <a:noFill/>
          <a:effectLst/>
        </p:spPr>
        <p:txBody>
          <a:bodyPr wrap="square" rtlCol="0">
            <a:spAutoFit/>
          </a:bodyPr>
          <a:lstStyle/>
          <a:p>
            <a:r>
              <a:rPr lang="fr-FR" sz="2800" dirty="0">
                <a:latin typeface="Segoe UI" panose="020B0502040204020203" pitchFamily="34" charset="0"/>
                <a:cs typeface="Segoe UI" panose="020B0502040204020203" pitchFamily="34" charset="0"/>
              </a:rPr>
              <a:t>Un composant peut changer ses données interne </a:t>
            </a:r>
            <a:r>
              <a:rPr lang="fr-FR" sz="2800" i="1" dirty="0">
                <a:latin typeface="Segoe UI" panose="020B0502040204020203" pitchFamily="34" charset="0"/>
                <a:cs typeface="Segoe UI" panose="020B0502040204020203" pitchFamily="34" charset="0"/>
              </a:rPr>
              <a:t>(</a:t>
            </a:r>
            <a:r>
              <a:rPr lang="fr-FR" sz="2800" b="1" i="1" dirty="0">
                <a:latin typeface="Segoe UI" panose="020B0502040204020203" pitchFamily="34" charset="0"/>
                <a:cs typeface="Segoe UI" panose="020B0502040204020203" pitchFamily="34" charset="0"/>
              </a:rPr>
              <a:t>state</a:t>
            </a:r>
            <a:r>
              <a:rPr lang="fr-FR" sz="2800" i="1" dirty="0">
                <a:latin typeface="Segoe UI" panose="020B0502040204020203" pitchFamily="34" charset="0"/>
                <a:cs typeface="Segoe UI" panose="020B0502040204020203" pitchFamily="34" charset="0"/>
              </a:rPr>
              <a:t>) </a:t>
            </a:r>
            <a:r>
              <a:rPr lang="fr-FR" sz="2800" dirty="0">
                <a:latin typeface="Segoe UI" panose="020B0502040204020203" pitchFamily="34" charset="0"/>
                <a:cs typeface="Segoe UI" panose="020B0502040204020203" pitchFamily="34" charset="0"/>
              </a:rPr>
              <a:t>mais pas ses données externe </a:t>
            </a:r>
            <a:r>
              <a:rPr lang="fr-FR" sz="2800" i="1" dirty="0">
                <a:latin typeface="Segoe UI" panose="020B0502040204020203" pitchFamily="34" charset="0"/>
                <a:cs typeface="Segoe UI" panose="020B0502040204020203" pitchFamily="34" charset="0"/>
              </a:rPr>
              <a:t>(</a:t>
            </a:r>
            <a:r>
              <a:rPr lang="fr-FR" sz="2800" b="1" i="1" dirty="0" err="1">
                <a:latin typeface="Segoe UI" panose="020B0502040204020203" pitchFamily="34" charset="0"/>
                <a:cs typeface="Segoe UI" panose="020B0502040204020203" pitchFamily="34" charset="0"/>
              </a:rPr>
              <a:t>props</a:t>
            </a:r>
            <a:r>
              <a:rPr lang="fr-FR" sz="2800" i="1" dirty="0">
                <a:latin typeface="Segoe UI" panose="020B0502040204020203" pitchFamily="34" charset="0"/>
                <a:cs typeface="Segoe UI" panose="020B0502040204020203" pitchFamily="34" charset="0"/>
              </a:rPr>
              <a:t>)</a:t>
            </a:r>
          </a:p>
        </p:txBody>
      </p:sp>
      <p:sp>
        <p:nvSpPr>
          <p:cNvPr id="50" name="Flèche : bas 49">
            <a:extLst>
              <a:ext uri="{FF2B5EF4-FFF2-40B4-BE49-F238E27FC236}">
                <a16:creationId xmlns:a16="http://schemas.microsoft.com/office/drawing/2014/main" id="{FA25ADDB-B618-42CE-9B06-18E24C40E360}"/>
              </a:ext>
            </a:extLst>
          </p:cNvPr>
          <p:cNvSpPr/>
          <p:nvPr/>
        </p:nvSpPr>
        <p:spPr>
          <a:xfrm>
            <a:off x="8925975" y="4492678"/>
            <a:ext cx="731133" cy="1240629"/>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ZoneTexte 39">
            <a:extLst>
              <a:ext uri="{FF2B5EF4-FFF2-40B4-BE49-F238E27FC236}">
                <a16:creationId xmlns:a16="http://schemas.microsoft.com/office/drawing/2014/main" id="{69454429-1F82-4011-9779-53004E7EC93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6D56B138-2B64-4FBC-B9ED-4638F3A48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29FD708-D01C-4E35-A044-C53CD0EBF50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14626AD-9FCA-40A5-86B3-63C7377B4D64}"/>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8C79C73-9E5C-48CC-9FE0-C8FFD7B878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9BC0EFE-5A11-4275-ADA7-8DD62FC611B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5B19E7A-ACCE-4659-A93C-9A9CD96E6FE6}"/>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E243645-C473-428B-8FF6-17A718D2B57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CCE8182-C66E-471B-B829-A2F12EA4CB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3D887D7-1E3F-42D5-93A2-6A7242F5FC1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22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1000" fill="hold"/>
                                        <p:tgtEl>
                                          <p:spTgt spid="5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4" grpId="0"/>
      <p:bldP spid="48" grpId="0"/>
      <p:bldP spid="49" grpId="0"/>
      <p:bldP spid="5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5AC1F3-ACC7-4690-83B9-4BC352FF839B}"/>
              </a:ext>
            </a:extLst>
          </p:cNvPr>
          <p:cNvSpPr/>
          <p:nvPr/>
        </p:nvSpPr>
        <p:spPr>
          <a:xfrm>
            <a:off x="1139702" y="2968181"/>
            <a:ext cx="5971059" cy="3693319"/>
          </a:xfrm>
          <a:prstGeom prst="rect">
            <a:avLst/>
          </a:prstGeom>
        </p:spPr>
        <p:txBody>
          <a:bodyPr wrap="square">
            <a:spAutoFit/>
          </a:bodyPr>
          <a:lstStyle/>
          <a:p>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Contact </a:t>
            </a:r>
            <a:r>
              <a:rPr lang="fr-FR" dirty="0" err="1">
                <a:solidFill>
                  <a:srgbClr val="0000FF"/>
                </a:solidFill>
                <a:latin typeface="Consolas" panose="020B0609020204030204" pitchFamily="49" charset="0"/>
              </a:rPr>
              <a:t>extends</a:t>
            </a:r>
            <a:r>
              <a:rPr lang="fr-FR" dirty="0">
                <a:solidFill>
                  <a:srgbClr val="000000"/>
                </a:solidFill>
                <a:latin typeface="Consolas" panose="020B0609020204030204" pitchFamily="49" charset="0"/>
              </a:rPr>
              <a:t> Component{</a:t>
            </a:r>
          </a:p>
          <a:p>
            <a:r>
              <a:rPr lang="fr-FR" dirty="0" err="1">
                <a:solidFill>
                  <a:srgbClr val="000000"/>
                </a:solidFill>
                <a:latin typeface="Consolas" panose="020B0609020204030204" pitchFamily="49" charset="0"/>
              </a:rPr>
              <a:t>render</a:t>
            </a:r>
            <a:r>
              <a:rPr lang="fr-FR" dirty="0">
                <a:solidFill>
                  <a:srgbClr val="000000"/>
                </a:solidFill>
                <a:latin typeface="Consolas" panose="020B0609020204030204" pitchFamily="49" charset="0"/>
              </a:rPr>
              <a:t>(){</a:t>
            </a:r>
          </a:p>
          <a:p>
            <a:pPr lvl="1"/>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p>
          <a:p>
            <a:pPr lvl="1"/>
            <a:r>
              <a:rPr lang="fr-FR" dirty="0">
                <a:solidFill>
                  <a:srgbClr val="800000"/>
                </a:solidFill>
                <a:latin typeface="Consolas" panose="020B0609020204030204" pitchFamily="49" charset="0"/>
              </a:rPr>
              <a:t>&lt;div</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id</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"container"</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	&lt;h1&gt;</a:t>
            </a:r>
            <a:r>
              <a:rPr lang="fr-FR" dirty="0">
                <a:solidFill>
                  <a:srgbClr val="000000"/>
                </a:solidFill>
                <a:latin typeface="Consolas" panose="020B0609020204030204" pitchFamily="49" charset="0"/>
              </a:rPr>
              <a:t>Je suis un composant personne</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4"/>
            <a:r>
              <a:rPr lang="fr-FR" dirty="0">
                <a:solidFill>
                  <a:srgbClr val="000000"/>
                </a:solidFill>
                <a:latin typeface="Consolas" panose="020B0609020204030204" pitchFamily="49" charset="0"/>
              </a:rPr>
              <a:t>Nom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.props.firstName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4"/>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br</a:t>
            </a: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4"/>
            <a:r>
              <a:rPr lang="fr-FR" dirty="0" err="1">
                <a:solidFill>
                  <a:srgbClr val="000000"/>
                </a:solidFill>
                <a:latin typeface="Consolas" panose="020B0609020204030204" pitchFamily="49" charset="0"/>
              </a:rPr>
              <a:t>Prenom</a:t>
            </a: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.props.lastName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&lt;/div&gt;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95587F40-B515-4262-B4C2-4BE1ED894997}"/>
              </a:ext>
            </a:extLst>
          </p:cNvPr>
          <p:cNvSpPr txBox="1"/>
          <p:nvPr/>
        </p:nvSpPr>
        <p:spPr>
          <a:xfrm>
            <a:off x="2479269" y="2239660"/>
            <a:ext cx="2607646"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Déclaration</a:t>
            </a:r>
          </a:p>
        </p:txBody>
      </p:sp>
      <p:sp>
        <p:nvSpPr>
          <p:cNvPr id="42" name="ZoneTexte 41">
            <a:extLst>
              <a:ext uri="{FF2B5EF4-FFF2-40B4-BE49-F238E27FC236}">
                <a16:creationId xmlns:a16="http://schemas.microsoft.com/office/drawing/2014/main" id="{98364459-7B37-43DC-BA30-EEBF276F869A}"/>
              </a:ext>
            </a:extLst>
          </p:cNvPr>
          <p:cNvSpPr txBox="1"/>
          <p:nvPr/>
        </p:nvSpPr>
        <p:spPr>
          <a:xfrm>
            <a:off x="8741888" y="2218266"/>
            <a:ext cx="2269352"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b="1" u="sng" dirty="0">
                <a:solidFill>
                  <a:schemeClr val="accent1">
                    <a:lumMod val="75000"/>
                  </a:schemeClr>
                </a:solidFill>
                <a:latin typeface="Segoe UI" panose="020B0502040204020203" pitchFamily="34" charset="0"/>
                <a:cs typeface="Segoe UI" panose="020B0502040204020203" pitchFamily="34" charset="0"/>
              </a:rPr>
              <a:t>Appel</a:t>
            </a:r>
          </a:p>
        </p:txBody>
      </p:sp>
      <p:sp>
        <p:nvSpPr>
          <p:cNvPr id="8" name="Rectangle 7">
            <a:extLst>
              <a:ext uri="{FF2B5EF4-FFF2-40B4-BE49-F238E27FC236}">
                <a16:creationId xmlns:a16="http://schemas.microsoft.com/office/drawing/2014/main" id="{A2FAE3DB-21B6-49ED-90F5-66A6F0291D56}"/>
              </a:ext>
            </a:extLst>
          </p:cNvPr>
          <p:cNvSpPr/>
          <p:nvPr/>
        </p:nvSpPr>
        <p:spPr>
          <a:xfrm>
            <a:off x="8151467" y="3797235"/>
            <a:ext cx="4040533" cy="1015663"/>
          </a:xfrm>
          <a:prstGeom prst="rect">
            <a:avLst/>
          </a:prstGeom>
        </p:spPr>
        <p:txBody>
          <a:bodyPr wrap="square">
            <a:spAutoFit/>
          </a:bodyPr>
          <a:lstStyle/>
          <a:p>
            <a:r>
              <a:rPr lang="en-US" sz="2000" dirty="0">
                <a:solidFill>
                  <a:srgbClr val="800000"/>
                </a:solidFill>
                <a:latin typeface="Consolas" panose="020B0609020204030204" pitchFamily="49" charset="0"/>
              </a:rPr>
              <a:t>&lt;Contact</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"geoffrey"</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"parquet"</a:t>
            </a:r>
            <a:r>
              <a:rPr lang="en-US" sz="2000" dirty="0">
                <a:solidFill>
                  <a:srgbClr val="000000"/>
                </a:solidFill>
                <a:latin typeface="Consolas" panose="020B0609020204030204" pitchFamily="49" charset="0"/>
              </a:rPr>
              <a:t> </a:t>
            </a:r>
            <a:r>
              <a:rPr lang="en-US" sz="2000" dirty="0">
                <a:solidFill>
                  <a:srgbClr val="800000"/>
                </a:solidFill>
                <a:latin typeface="Consolas" panose="020B0609020204030204" pitchFamily="49" charset="0"/>
              </a:rPr>
              <a:t>/&gt;</a:t>
            </a:r>
            <a:endParaRPr lang="en-US" sz="20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31FB043-2926-470A-A32E-F342A376879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B58C9FAA-992F-4F33-A226-27219C8C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325D4B1-71AB-4527-B1EE-A91177172E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55479E20-A693-428E-88C7-9D45B940A752}"/>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E8A13BFD-FD59-495E-B591-49D682E3CB8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1F1EA47-7957-4F69-819E-F029B34F1F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021FE167-3775-45FE-85F1-A293D65083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4F24386-E728-41D3-845B-8B8E2D49A17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95B28776-3AC5-4C5D-B4AD-68540091EF3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28E907A-28D2-4136-B942-0A3A1DCE9D2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14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88709"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Initialisation</a:t>
            </a:r>
          </a:p>
        </p:txBody>
      </p:sp>
      <p:sp>
        <p:nvSpPr>
          <p:cNvPr id="43" name="ZoneTexte 42">
            <a:extLst>
              <a:ext uri="{FF2B5EF4-FFF2-40B4-BE49-F238E27FC236}">
                <a16:creationId xmlns:a16="http://schemas.microsoft.com/office/drawing/2014/main" id="{06BACD7C-2BB6-4F71-9023-D81EA2F60780}"/>
              </a:ext>
            </a:extLst>
          </p:cNvPr>
          <p:cNvSpPr txBox="1"/>
          <p:nvPr/>
        </p:nvSpPr>
        <p:spPr>
          <a:xfrm>
            <a:off x="1555959" y="3429000"/>
            <a:ext cx="9638514" cy="523220"/>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Tout ce passe via le </a:t>
            </a:r>
            <a:r>
              <a:rPr lang="fr-FR" sz="2800" b="1" dirty="0">
                <a:latin typeface="Segoe UI" panose="020B0502040204020203" pitchFamily="34" charset="0"/>
                <a:cs typeface="Segoe UI" panose="020B0502040204020203" pitchFamily="34" charset="0"/>
              </a:rPr>
              <a:t>constructeur</a:t>
            </a:r>
          </a:p>
        </p:txBody>
      </p:sp>
      <p:sp>
        <p:nvSpPr>
          <p:cNvPr id="44" name="ZoneTexte 43">
            <a:extLst>
              <a:ext uri="{FF2B5EF4-FFF2-40B4-BE49-F238E27FC236}">
                <a16:creationId xmlns:a16="http://schemas.microsoft.com/office/drawing/2014/main" id="{F9548BC3-08B4-4315-8C8E-0D0A539AC1C9}"/>
              </a:ext>
            </a:extLst>
          </p:cNvPr>
          <p:cNvSpPr txBox="1"/>
          <p:nvPr/>
        </p:nvSpPr>
        <p:spPr>
          <a:xfrm>
            <a:off x="1555959" y="4653887"/>
            <a:ext cx="9638514" cy="954107"/>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Appel de la méthode </a:t>
            </a:r>
            <a:r>
              <a:rPr lang="fr-FR" sz="2800" b="1" dirty="0">
                <a:latin typeface="Segoe UI" panose="020B0502040204020203" pitchFamily="34" charset="0"/>
                <a:cs typeface="Segoe UI" panose="020B0502040204020203" pitchFamily="34" charset="0"/>
              </a:rPr>
              <a:t>super()</a:t>
            </a:r>
            <a:r>
              <a:rPr lang="fr-FR" sz="2800" dirty="0">
                <a:latin typeface="Segoe UI" panose="020B0502040204020203" pitchFamily="34" charset="0"/>
                <a:cs typeface="Segoe UI" panose="020B0502040204020203" pitchFamily="34" charset="0"/>
              </a:rPr>
              <a:t> permettant </a:t>
            </a:r>
          </a:p>
          <a:p>
            <a:r>
              <a:rPr lang="fr-FR" sz="2800" dirty="0">
                <a:latin typeface="Segoe UI" panose="020B0502040204020203" pitchFamily="34" charset="0"/>
                <a:cs typeface="Segoe UI" panose="020B0502040204020203" pitchFamily="34" charset="0"/>
              </a:rPr>
              <a:t>     d’initialiser  l’objet courant (</a:t>
            </a:r>
            <a:r>
              <a:rPr lang="fr-FR" sz="2800" b="1" dirty="0" err="1">
                <a:latin typeface="Segoe UI" panose="020B0502040204020203" pitchFamily="34" charset="0"/>
                <a:cs typeface="Segoe UI" panose="020B0502040204020203" pitchFamily="34" charset="0"/>
              </a:rPr>
              <a:t>this</a:t>
            </a:r>
            <a:r>
              <a:rPr lang="fr-FR" sz="2800"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8B77FEDB-DD8E-44CF-BCB7-7EC36CD436E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3C8169D-F5BC-4929-92D2-0EA1C3988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3FD5B9-4763-43B7-924A-90884C5F485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E09F9426-CFBD-48EC-A18D-8A367C543A8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A10F7E44-2EEC-4F22-8FD8-22847A5388C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F04EADAF-8EF2-428D-A908-E546971CCB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E69AECB1-CF7F-4E0D-B8E9-8457AD57D92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96B5FCB7-C381-4A31-8118-0C977EE665F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E4B0C19-967A-4190-BCB9-ACF6651DDF0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077EB255-EE1D-49D9-803D-2C7C4ABA694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341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Rectangle 38">
            <a:extLst>
              <a:ext uri="{FF2B5EF4-FFF2-40B4-BE49-F238E27FC236}">
                <a16:creationId xmlns:a16="http://schemas.microsoft.com/office/drawing/2014/main" id="{0CB716B4-FD28-4123-B39B-459F14ACBF95}"/>
              </a:ext>
            </a:extLst>
          </p:cNvPr>
          <p:cNvSpPr/>
          <p:nvPr/>
        </p:nvSpPr>
        <p:spPr>
          <a:xfrm>
            <a:off x="304800" y="2259915"/>
            <a:ext cx="6293078" cy="3046988"/>
          </a:xfrm>
          <a:prstGeom prst="rect">
            <a:avLst/>
          </a:prstGeom>
        </p:spPr>
        <p:txBody>
          <a:bodyPr wrap="square">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3"/>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3"/>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p:txBody>
      </p:sp>
      <p:sp>
        <p:nvSpPr>
          <p:cNvPr id="4" name="Rectangle 3">
            <a:extLst>
              <a:ext uri="{FF2B5EF4-FFF2-40B4-BE49-F238E27FC236}">
                <a16:creationId xmlns:a16="http://schemas.microsoft.com/office/drawing/2014/main" id="{46EDF55A-1364-4510-ADD5-6DFF1D73BB9F}"/>
              </a:ext>
            </a:extLst>
          </p:cNvPr>
          <p:cNvSpPr/>
          <p:nvPr/>
        </p:nvSpPr>
        <p:spPr>
          <a:xfrm>
            <a:off x="5948151" y="944183"/>
            <a:ext cx="6096000" cy="6001643"/>
          </a:xfrm>
          <a:prstGeom prst="rect">
            <a:avLst/>
          </a:prstGeom>
        </p:spPr>
        <p:txBody>
          <a:bodyPr>
            <a:spAutoFit/>
          </a:bodyPr>
          <a:lstStyle/>
          <a:p>
            <a:pPr lvl="1"/>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 {</a:t>
            </a:r>
          </a:p>
          <a:p>
            <a:pPr lvl="2"/>
            <a:r>
              <a:rPr lang="fr-FR" sz="2400" dirty="0">
                <a:solidFill>
                  <a:srgbClr val="0000FF"/>
                </a:solidFill>
                <a:latin typeface="Consolas" panose="020B0609020204030204" pitchFamily="49" charset="0"/>
              </a:rPr>
              <a:t>return</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a:t>
            </a:r>
            <a:r>
              <a:rPr lang="fr-FR" sz="2400" dirty="0">
                <a:solidFill>
                  <a:srgbClr val="000000"/>
                </a:solidFill>
                <a:latin typeface="Consolas" panose="020B0609020204030204" pitchFamily="49" charset="0"/>
              </a:rPr>
              <a:t> </a:t>
            </a:r>
            <a:r>
              <a:rPr lang="fr-FR" sz="2400" dirty="0">
                <a:solidFill>
                  <a:srgbClr val="FF0000"/>
                </a:solidFill>
                <a:latin typeface="Consolas" panose="020B0609020204030204" pitchFamily="49" charset="0"/>
              </a:rPr>
              <a:t>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"container"</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4"/>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6"/>
            <a:r>
              <a:rPr lang="fr-FR" sz="2400" dirty="0">
                <a:solidFill>
                  <a:srgbClr val="000000"/>
                </a:solidFill>
                <a:latin typeface="Consolas" panose="020B0609020204030204" pitchFamily="49" charset="0"/>
              </a:rPr>
              <a:t>Nom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6"/>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6"/>
            <a:r>
              <a:rPr lang="fr-FR" sz="2400" dirty="0" err="1">
                <a:solidFill>
                  <a:srgbClr val="000000"/>
                </a:solidFill>
                <a:latin typeface="Consolas" panose="020B0609020204030204" pitchFamily="49" charset="0"/>
              </a:rPr>
              <a:t>Prenom</a:t>
            </a:r>
            <a:r>
              <a:rPr lang="fr-FR" sz="2400" dirty="0">
                <a:solidFill>
                  <a:srgbClr val="000000"/>
                </a:solidFill>
                <a:latin typeface="Consolas" panose="020B0609020204030204" pitchFamily="49" charset="0"/>
              </a:rPr>
              <a:t>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.props.lastName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p:txBody>
      </p:sp>
      <p:pic>
        <p:nvPicPr>
          <p:cNvPr id="23" name="Image 22">
            <a:extLst>
              <a:ext uri="{FF2B5EF4-FFF2-40B4-BE49-F238E27FC236}">
                <a16:creationId xmlns:a16="http://schemas.microsoft.com/office/drawing/2014/main" id="{3D886291-3D21-4FAE-952E-DE768431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5E9FC74-FA84-45F5-8066-71CC480BC576}"/>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212E916-59F5-4FB7-809B-25689944223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233E289-B2EE-4F43-9372-A64105E231D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3C15019-5EBF-480F-92BC-9FF67717A0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15D56F4-14E8-4FE9-8FB5-3B58F5C6379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CA4C1AA0-8FEF-48D5-A776-A941E10A358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590C82E1-041F-4184-A991-DBC3281964E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7936505-B2F6-46EE-9A2B-0D97D4CF3CE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64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04487"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Mise à jour du state</a:t>
            </a:r>
          </a:p>
        </p:txBody>
      </p:sp>
      <p:sp>
        <p:nvSpPr>
          <p:cNvPr id="7" name="Rectangle 6">
            <a:extLst>
              <a:ext uri="{FF2B5EF4-FFF2-40B4-BE49-F238E27FC236}">
                <a16:creationId xmlns:a16="http://schemas.microsoft.com/office/drawing/2014/main" id="{B67378C0-FADA-4193-89C0-DDFD8DB746C9}"/>
              </a:ext>
            </a:extLst>
          </p:cNvPr>
          <p:cNvSpPr/>
          <p:nvPr/>
        </p:nvSpPr>
        <p:spPr>
          <a:xfrm>
            <a:off x="5159578" y="2918588"/>
            <a:ext cx="7510070" cy="2031325"/>
          </a:xfrm>
          <a:prstGeom prst="rect">
            <a:avLst/>
          </a:prstGeom>
        </p:spPr>
        <p:txBody>
          <a:bodyPr wrap="square">
            <a:spAutoFit/>
          </a:bodyPr>
          <a:lstStyle/>
          <a:p>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.updateFirstName.bind</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a:t>
            </a:r>
          </a:p>
          <a:p>
            <a:pPr lvl="1"/>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(value){</a:t>
            </a:r>
          </a:p>
          <a:p>
            <a:pPr lvl="2"/>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.setState</a:t>
            </a:r>
            <a:r>
              <a:rPr lang="fr-FR" dirty="0">
                <a:solidFill>
                  <a:srgbClr val="000000"/>
                </a:solidFill>
                <a:latin typeface="Consolas" panose="020B0609020204030204" pitchFamily="49" charset="0"/>
              </a:rPr>
              <a:t>({</a:t>
            </a:r>
          </a:p>
          <a:p>
            <a:pPr lvl="2"/>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.state</a:t>
            </a:r>
            <a:r>
              <a:rPr lang="fr-FR" dirty="0">
                <a:solidFill>
                  <a:srgbClr val="000000"/>
                </a:solidFill>
                <a:latin typeface="Consolas" panose="020B0609020204030204" pitchFamily="49" charset="0"/>
              </a:rPr>
              <a:t>,</a:t>
            </a:r>
          </a:p>
          <a:p>
            <a:pPr lvl="2"/>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value</a:t>
            </a:r>
          </a:p>
          <a:p>
            <a:pPr lvl="1"/>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2BDD55C9-4BDF-4774-887E-70C4CF240E58}"/>
              </a:ext>
            </a:extLst>
          </p:cNvPr>
          <p:cNvSpPr/>
          <p:nvPr/>
        </p:nvSpPr>
        <p:spPr>
          <a:xfrm>
            <a:off x="3783092" y="5645388"/>
            <a:ext cx="9277783" cy="369332"/>
          </a:xfrm>
          <a:prstGeom prst="rect">
            <a:avLst/>
          </a:prstGeom>
        </p:spPr>
        <p:txBody>
          <a:bodyPr wrap="square">
            <a:spAutoFit/>
          </a:bodyPr>
          <a:lstStyle/>
          <a:p>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button</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onClick</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'Nouveau prénom'</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a:solidFill>
                  <a:srgbClr val="800000"/>
                </a:solidFill>
                <a:latin typeface="Consolas" panose="020B0609020204030204" pitchFamily="49" charset="0"/>
              </a:rPr>
              <a:t>&gt;&lt;/</a:t>
            </a:r>
            <a:r>
              <a:rPr lang="fr-FR" dirty="0" err="1">
                <a:solidFill>
                  <a:srgbClr val="800000"/>
                </a:solidFill>
                <a:latin typeface="Consolas" panose="020B0609020204030204" pitchFamily="49" charset="0"/>
              </a:rPr>
              <a:t>button</a:t>
            </a:r>
            <a:r>
              <a:rPr lang="fr-FR" dirty="0">
                <a:solidFill>
                  <a:srgbClr val="800000"/>
                </a:solidFill>
                <a:latin typeface="Consolas" panose="020B0609020204030204" pitchFamily="49" charset="0"/>
              </a:rPr>
              <a:t>&gt;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7E9323EB-6E9F-4734-98D6-552074B363BD}"/>
              </a:ext>
            </a:extLst>
          </p:cNvPr>
          <p:cNvSpPr txBox="1"/>
          <p:nvPr/>
        </p:nvSpPr>
        <p:spPr>
          <a:xfrm>
            <a:off x="603921" y="3178519"/>
            <a:ext cx="4897470"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Bind</a:t>
            </a:r>
            <a:r>
              <a:rPr lang="fr-FR" sz="2400" dirty="0">
                <a:latin typeface="Segoe UI" panose="020B0502040204020203" pitchFamily="34" charset="0"/>
                <a:cs typeface="Segoe UI" panose="020B0502040204020203" pitchFamily="34" charset="0"/>
              </a:rPr>
              <a:t> de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 à la méthode. Si ce dernier n’est pas passé</a:t>
            </a:r>
            <a:r>
              <a:rPr lang="fr-FR" sz="2400" b="1" dirty="0">
                <a:latin typeface="Segoe UI" panose="020B0502040204020203" pitchFamily="34" charset="0"/>
                <a:cs typeface="Segoe UI" panose="020B0502040204020203" pitchFamily="34" charset="0"/>
              </a:rPr>
              <a:t>, il ne peut pas être utilisé dans cette dernière.</a:t>
            </a:r>
          </a:p>
        </p:txBody>
      </p:sp>
      <p:sp>
        <p:nvSpPr>
          <p:cNvPr id="45" name="ZoneTexte 44">
            <a:extLst>
              <a:ext uri="{FF2B5EF4-FFF2-40B4-BE49-F238E27FC236}">
                <a16:creationId xmlns:a16="http://schemas.microsoft.com/office/drawing/2014/main" id="{3642D6BA-39E2-419F-AAE2-724DA51EA4D7}"/>
              </a:ext>
            </a:extLst>
          </p:cNvPr>
          <p:cNvSpPr txBox="1"/>
          <p:nvPr/>
        </p:nvSpPr>
        <p:spPr>
          <a:xfrm>
            <a:off x="493067" y="5151648"/>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méthode </a:t>
            </a:r>
            <a:r>
              <a:rPr lang="fr-FR" sz="2400" b="1" dirty="0" err="1">
                <a:latin typeface="Segoe UI" panose="020B0502040204020203" pitchFamily="34" charset="0"/>
                <a:cs typeface="Segoe UI" panose="020B0502040204020203" pitchFamily="34" charset="0"/>
              </a:rPr>
              <a:t>setState</a:t>
            </a:r>
            <a:r>
              <a:rPr lang="fr-FR" sz="2400" dirty="0">
                <a:latin typeface="Segoe UI" panose="020B0502040204020203" pitchFamily="34" charset="0"/>
                <a:cs typeface="Segoe UI" panose="020B0502040204020203" pitchFamily="34" charset="0"/>
              </a:rPr>
              <a:t>().</a:t>
            </a:r>
          </a:p>
        </p:txBody>
      </p:sp>
      <p:sp>
        <p:nvSpPr>
          <p:cNvPr id="42" name="ZoneTexte 41">
            <a:extLst>
              <a:ext uri="{FF2B5EF4-FFF2-40B4-BE49-F238E27FC236}">
                <a16:creationId xmlns:a16="http://schemas.microsoft.com/office/drawing/2014/main" id="{3011DC12-3BEF-4378-8D2B-F852CDC2C993}"/>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2099CF98-92BD-4518-9191-057452A57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5AEA1A97-602F-4D51-A779-B279C77514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4687D474-519F-4FD7-ABB7-3DA9AF0716BC}"/>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F208049-6CEC-48AB-B93C-7F8214FC1BD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3AB8E4DC-2676-4223-B7E2-4A8DDC48C45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8DA38812-E2E6-4A41-9E43-AEDE3D20DA0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48F5DFB-3C3B-4D98-9EEA-6069821BB1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E755FE3-EFA2-46CD-ABFA-7B3CDFA0FF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10982F97-D26C-4AA3-BB08-96DB076B98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022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740BA4B-91DB-425D-97D6-90B32C4E2DB7}"/>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C96B2231-B01F-46E7-BC16-9D173B1C051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6DC5D135-7515-42EE-A40D-B59134251DB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68C9CEEF-F62B-4796-9DC1-17A7F7F8179A}"/>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A35BE90-5009-479B-81FE-539085A5B5B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D971051B-647A-4692-B48E-4BA24C96E6D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71158"/>
            <a:ext cx="923524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Initialisation des paramètres dans la définition de la fonction.</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7330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Default</a:t>
            </a:r>
          </a:p>
          <a:p>
            <a:pPr algn="ctr"/>
            <a:r>
              <a:rPr lang="fr-FR" sz="2000" dirty="0" err="1">
                <a:solidFill>
                  <a:schemeClr val="tx1"/>
                </a:solidFill>
                <a:latin typeface="Segoe UI" panose="020B0502040204020203" pitchFamily="34" charset="0"/>
                <a:cs typeface="Segoe UI" panose="020B0502040204020203" pitchFamily="34" charset="0"/>
              </a:rPr>
              <a:t>parameter</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value</a:t>
            </a:r>
          </a:p>
        </p:txBody>
      </p:sp>
      <p:pic>
        <p:nvPicPr>
          <p:cNvPr id="15" name="Image 14">
            <a:extLst>
              <a:ext uri="{FF2B5EF4-FFF2-40B4-BE49-F238E27FC236}">
                <a16:creationId xmlns:a16="http://schemas.microsoft.com/office/drawing/2014/main" id="{5EC94DB3-7179-48C1-826D-2785BEFAD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BE3812B7-33A9-4BB7-96FA-205BD52D53CD}"/>
              </a:ext>
            </a:extLst>
          </p:cNvPr>
          <p:cNvSpPr/>
          <p:nvPr/>
        </p:nvSpPr>
        <p:spPr>
          <a:xfrm>
            <a:off x="581366" y="3659502"/>
            <a:ext cx="5514634" cy="1938992"/>
          </a:xfrm>
          <a:prstGeom prst="rect">
            <a:avLst/>
          </a:prstGeom>
        </p:spPr>
        <p:txBody>
          <a:bodyPr wrap="square">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 param3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B217495-95A7-49F0-8F68-DEEA13A23FEB}"/>
              </a:ext>
            </a:extLst>
          </p:cNvPr>
          <p:cNvSpPr/>
          <p:nvPr/>
        </p:nvSpPr>
        <p:spPr>
          <a:xfrm>
            <a:off x="6461760" y="3720262"/>
            <a:ext cx="5710160" cy="2862322"/>
          </a:xfrm>
          <a:prstGeom prst="rect">
            <a:avLst/>
          </a:prstGeom>
        </p:spPr>
        <p:txBody>
          <a:bodyPr wrap="square">
            <a:spAutoFit/>
          </a:bodyPr>
          <a:lstStyle/>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param3) {</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(y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y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(z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z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a:t>
            </a:r>
          </a:p>
          <a:p>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41" name="Groupe 40">
            <a:extLst>
              <a:ext uri="{FF2B5EF4-FFF2-40B4-BE49-F238E27FC236}">
                <a16:creationId xmlns:a16="http://schemas.microsoft.com/office/drawing/2014/main" id="{6F572A33-0BB6-459C-A0FD-A216C8925FF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CE6DA13-32FA-4274-A0E2-FBA8CCE04A4E}"/>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30A70FAD-5FED-428A-9015-87838D1940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1E3E270-86C3-4F89-B78F-11B11A4A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1537F95C-90D9-4E38-8F08-42A3D452E96B}"/>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7AD995FD-0C81-4AD0-8B09-A089A92D314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CD5D5B9-5C47-4D73-B9BD-BE2681DF2AF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F90844D-7AE3-4921-AF71-A0E79AAC347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62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3" name="ZoneTexte 42">
            <a:extLst>
              <a:ext uri="{FF2B5EF4-FFF2-40B4-BE49-F238E27FC236}">
                <a16:creationId xmlns:a16="http://schemas.microsoft.com/office/drawing/2014/main" id="{1DC52C8B-94D1-44D6-A7CC-2288E5B6FDBF}"/>
              </a:ext>
            </a:extLst>
          </p:cNvPr>
          <p:cNvSpPr txBox="1"/>
          <p:nvPr/>
        </p:nvSpPr>
        <p:spPr>
          <a:xfrm>
            <a:off x="1603290" y="2344683"/>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44" name="ZoneTexte 43">
            <a:extLst>
              <a:ext uri="{FF2B5EF4-FFF2-40B4-BE49-F238E27FC236}">
                <a16:creationId xmlns:a16="http://schemas.microsoft.com/office/drawing/2014/main" id="{2EDEE909-FE32-4846-A415-CC13522B76E2}"/>
              </a:ext>
            </a:extLst>
          </p:cNvPr>
          <p:cNvSpPr txBox="1"/>
          <p:nvPr/>
        </p:nvSpPr>
        <p:spPr>
          <a:xfrm>
            <a:off x="1415761" y="3093996"/>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appelé </a:t>
            </a:r>
            <a:r>
              <a:rPr lang="fr-FR" sz="2400" b="1" i="1" dirty="0" err="1">
                <a:latin typeface="Segoe UI" panose="020B0502040204020203" pitchFamily="34" charset="0"/>
                <a:cs typeface="Segoe UI" panose="020B0502040204020203" pitchFamily="34" charset="0"/>
              </a:rPr>
              <a:t>StateFull</a:t>
            </a:r>
            <a:endParaRPr lang="fr-FR" sz="2400" b="1" i="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3432047A-A8DF-4B0E-BC73-63ADE0E199E1}"/>
              </a:ext>
            </a:extLst>
          </p:cNvPr>
          <p:cNvSpPr txBox="1"/>
          <p:nvPr/>
        </p:nvSpPr>
        <p:spPr>
          <a:xfrm>
            <a:off x="1415761" y="3997200"/>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classe </a:t>
            </a:r>
            <a:r>
              <a:rPr lang="fr-FR" sz="2400" b="1" i="1" dirty="0">
                <a:latin typeface="Segoe UI" panose="020B0502040204020203" pitchFamily="34" charset="0"/>
                <a:cs typeface="Segoe UI" panose="020B0502040204020203" pitchFamily="34" charset="0"/>
              </a:rPr>
              <a:t>Component</a:t>
            </a:r>
            <a:r>
              <a:rPr lang="fr-FR" sz="2400" dirty="0">
                <a:latin typeface="Segoe UI" panose="020B0502040204020203" pitchFamily="34" charset="0"/>
                <a:cs typeface="Segoe UI" panose="020B0502040204020203" pitchFamily="34" charset="0"/>
              </a:rPr>
              <a:t> de </a:t>
            </a:r>
            <a:r>
              <a:rPr lang="fr-FR" sz="2400" b="1" i="1"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A1B6BA28-B799-4143-A07C-944A70920A72}"/>
              </a:ext>
            </a:extLst>
          </p:cNvPr>
          <p:cNvSpPr txBox="1"/>
          <p:nvPr/>
        </p:nvSpPr>
        <p:spPr>
          <a:xfrm>
            <a:off x="1438903" y="5104012"/>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propriété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 et </a:t>
            </a:r>
            <a:r>
              <a:rPr lang="fr-FR" sz="2400" b="1" dirty="0" err="1">
                <a:latin typeface="Segoe UI" panose="020B0502040204020203" pitchFamily="34" charset="0"/>
                <a:cs typeface="Segoe UI" panose="020B0502040204020203" pitchFamily="34" charset="0"/>
              </a:rPr>
              <a:t>props</a:t>
            </a:r>
            <a:endParaRPr lang="fr-FR" sz="2400" b="1" i="1" dirty="0">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00DAC600-9EC4-461D-95A2-48BD4F3DAE7D}"/>
              </a:ext>
            </a:extLst>
          </p:cNvPr>
          <p:cNvSpPr txBox="1"/>
          <p:nvPr/>
        </p:nvSpPr>
        <p:spPr>
          <a:xfrm>
            <a:off x="6857342" y="300461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State </a:t>
            </a:r>
            <a:r>
              <a:rPr lang="fr-FR" sz="2400" b="1" dirty="0">
                <a:latin typeface="Segoe UI" panose="020B0502040204020203" pitchFamily="34" charset="0"/>
                <a:cs typeface="Segoe UI" panose="020B0502040204020203" pitchFamily="34" charset="0"/>
              </a:rPr>
              <a:t>privé au composant</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extérieur au composant</a:t>
            </a:r>
            <a:endParaRPr lang="fr-FR" sz="2400" b="1" i="1" dirty="0">
              <a:latin typeface="Segoe UI" panose="020B0502040204020203" pitchFamily="34" charset="0"/>
              <a:cs typeface="Segoe UI" panose="020B0502040204020203" pitchFamily="34" charset="0"/>
            </a:endParaRPr>
          </a:p>
        </p:txBody>
      </p:sp>
      <p:sp>
        <p:nvSpPr>
          <p:cNvPr id="49" name="ZoneTexte 48">
            <a:extLst>
              <a:ext uri="{FF2B5EF4-FFF2-40B4-BE49-F238E27FC236}">
                <a16:creationId xmlns:a16="http://schemas.microsoft.com/office/drawing/2014/main" id="{C33854A7-366B-41A0-A651-F7B4F14DEACB}"/>
              </a:ext>
            </a:extLst>
          </p:cNvPr>
          <p:cNvSpPr txBox="1"/>
          <p:nvPr/>
        </p:nvSpPr>
        <p:spPr>
          <a:xfrm>
            <a:off x="6880483" y="402620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Modification du state par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endParaRPr lang="fr-FR" sz="2400" b="1" i="1" dirty="0">
              <a:latin typeface="Segoe UI" panose="020B0502040204020203" pitchFamily="34" charset="0"/>
              <a:cs typeface="Segoe UI" panose="020B0502040204020203" pitchFamily="34" charset="0"/>
            </a:endParaRPr>
          </a:p>
        </p:txBody>
      </p:sp>
      <p:sp>
        <p:nvSpPr>
          <p:cNvPr id="50" name="ZoneTexte 49">
            <a:extLst>
              <a:ext uri="{FF2B5EF4-FFF2-40B4-BE49-F238E27FC236}">
                <a16:creationId xmlns:a16="http://schemas.microsoft.com/office/drawing/2014/main" id="{C04FBE28-6D44-4875-8202-530BA47A714A}"/>
              </a:ext>
            </a:extLst>
          </p:cNvPr>
          <p:cNvSpPr txBox="1"/>
          <p:nvPr/>
        </p:nvSpPr>
        <p:spPr>
          <a:xfrm>
            <a:off x="6880483" y="4981494"/>
            <a:ext cx="5441581"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Ne pas oublier de </a:t>
            </a:r>
            <a:r>
              <a:rPr lang="fr-FR" sz="2400" b="1" dirty="0">
                <a:latin typeface="Segoe UI" panose="020B0502040204020203" pitchFamily="34" charset="0"/>
                <a:cs typeface="Segoe UI" panose="020B0502040204020203" pitchFamily="34" charset="0"/>
              </a:rPr>
              <a:t>binder </a:t>
            </a:r>
            <a:r>
              <a:rPr lang="fr-FR" sz="2400" b="1" dirty="0" err="1">
                <a:latin typeface="Segoe UI" panose="020B0502040204020203" pitchFamily="34" charset="0"/>
                <a:cs typeface="Segoe UI" panose="020B0502040204020203" pitchFamily="34" charset="0"/>
              </a:rPr>
              <a:t>this</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au méthode si ce dernier doit être utilisé.</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A34FC534-E235-4DB3-874D-F804AD238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DAC969E-ADE1-4AA6-A3B9-B24464E4926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426A496C-38CB-442B-B28C-C010BE0CA3C9}"/>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0FD83699-56FE-4EF8-9963-61076A0C416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4A6A8B7F-EC73-40DB-B27B-92F2149745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EB1FB0-F7EA-453C-B9DF-A78760CC4B66}"/>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1A4431C1-6CEC-4BA0-A02F-3BD5D31F0C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F2141433-251B-41E6-A1ED-4268DC071A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42625AD9-85CC-48CC-AFBB-7560F9B6CA9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40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517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A0C9BEE6-20A7-42A5-9B28-1B0AE0949CFC}"/>
              </a:ext>
            </a:extLst>
          </p:cNvPr>
          <p:cNvSpPr txBox="1"/>
          <p:nvPr/>
        </p:nvSpPr>
        <p:spPr>
          <a:xfrm>
            <a:off x="1139702" y="183669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ReactDOM</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s’assure de mettre à jour le DOM virtuel et le DOM physique  </a:t>
            </a:r>
          </a:p>
        </p:txBody>
      </p:sp>
      <p:sp>
        <p:nvSpPr>
          <p:cNvPr id="23" name="ZoneTexte 22">
            <a:extLst>
              <a:ext uri="{FF2B5EF4-FFF2-40B4-BE49-F238E27FC236}">
                <a16:creationId xmlns:a16="http://schemas.microsoft.com/office/drawing/2014/main" id="{8B4F2B1C-4546-498B-BD18-F034E8243B5D}"/>
              </a:ext>
            </a:extLst>
          </p:cNvPr>
          <p:cNvSpPr txBox="1"/>
          <p:nvPr/>
        </p:nvSpPr>
        <p:spPr>
          <a:xfrm>
            <a:off x="1139702" y="3296504"/>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rendre un élément dans le DOM, il faut utiliser le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de </a:t>
            </a:r>
            <a:r>
              <a:rPr lang="fr-FR" sz="2400" b="1" dirty="0" err="1">
                <a:latin typeface="Segoe UI" panose="020B0502040204020203" pitchFamily="34" charset="0"/>
                <a:cs typeface="Segoe UI" panose="020B0502040204020203" pitchFamily="34" charset="0"/>
              </a:rPr>
              <a:t>ReactDOM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005AB116-C8AE-4A13-AA13-B7C39943D36A}"/>
              </a:ext>
            </a:extLst>
          </p:cNvPr>
          <p:cNvSpPr txBox="1"/>
          <p:nvPr/>
        </p:nvSpPr>
        <p:spPr>
          <a:xfrm>
            <a:off x="1137401" y="448362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 qui est initialisé dans la méthode, doit être la </a:t>
            </a:r>
            <a:r>
              <a:rPr lang="fr-FR" sz="2400" b="1" dirty="0">
                <a:latin typeface="Segoe UI" panose="020B0502040204020203" pitchFamily="34" charset="0"/>
                <a:cs typeface="Segoe UI" panose="020B0502040204020203" pitchFamily="34" charset="0"/>
              </a:rPr>
              <a:t>racine de l’application </a:t>
            </a:r>
          </a:p>
        </p:txBody>
      </p:sp>
      <p:pic>
        <p:nvPicPr>
          <p:cNvPr id="40" name="Image 39">
            <a:extLst>
              <a:ext uri="{FF2B5EF4-FFF2-40B4-BE49-F238E27FC236}">
                <a16:creationId xmlns:a16="http://schemas.microsoft.com/office/drawing/2014/main" id="{A2EECC7D-557A-4B00-A716-131CB972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321E075B-CB7B-4007-9F8A-D95E374D0EE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EDDB2FE-B5EE-4A5B-93BE-1632B83266F2}"/>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DEC208-167F-41A7-B7DA-46E1C9BA64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3E1C1B4-B577-4FF2-8AF2-8742E80989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3B54C0F-29E0-449A-B44D-846891F1971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8F9059C3-814B-4B52-97A1-C97B9D2B201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D01EB20-A246-40B8-92BE-C4041FA91F9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6771A786-1FF0-4EF9-89F1-C8A70F2B2BB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3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E5159F7-41B5-4CFE-AB27-DE54697B3A97}"/>
              </a:ext>
            </a:extLst>
          </p:cNvPr>
          <p:cNvSpPr/>
          <p:nvPr/>
        </p:nvSpPr>
        <p:spPr>
          <a:xfrm>
            <a:off x="2779437" y="2828835"/>
            <a:ext cx="6946900" cy="1200329"/>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Hello, world</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ReactDOM.render</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document.getElementById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'root'</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542A6045-EE96-432E-A424-42A57057FBCF}"/>
              </a:ext>
            </a:extLst>
          </p:cNvPr>
          <p:cNvSpPr txBox="1"/>
          <p:nvPr/>
        </p:nvSpPr>
        <p:spPr>
          <a:xfrm>
            <a:off x="1005313" y="1979275"/>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pic>
        <p:nvPicPr>
          <p:cNvPr id="23" name="Image 22">
            <a:extLst>
              <a:ext uri="{FF2B5EF4-FFF2-40B4-BE49-F238E27FC236}">
                <a16:creationId xmlns:a16="http://schemas.microsoft.com/office/drawing/2014/main" id="{DB334BA6-17C1-4B44-B635-79E2C9DA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5AB067EB-0F62-4008-A5AC-A9267265F3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C5C5DEF9-B98F-4A94-B54E-69EBB5CE6BFB}"/>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4442FE3-1CCA-4896-96B2-F6200CE2BD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8CC4691-01AA-4DFE-8167-C80136DD438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E4B47809-0850-4BE9-8BC7-02604CB6C779}"/>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F0C7D9BF-C87D-4839-AB00-23398F937F7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52D54BF-E722-43B8-8AF5-CF55426F0A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CC420C7A-4C37-483C-8D7C-E6B26881860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693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940156" y="2224717"/>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REACT-ROUTER-DOM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71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6C9D6261-0EB5-444D-B36A-07EA6063BCF5}"/>
              </a:ext>
            </a:extLst>
          </p:cNvPr>
          <p:cNvGrpSpPr/>
          <p:nvPr/>
        </p:nvGrpSpPr>
        <p:grpSpPr>
          <a:xfrm rot="16200000">
            <a:off x="1846552" y="4325351"/>
            <a:ext cx="676175" cy="4389120"/>
            <a:chOff x="8524240" y="0"/>
            <a:chExt cx="762000" cy="4389120"/>
          </a:xfrm>
        </p:grpSpPr>
        <p:sp>
          <p:nvSpPr>
            <p:cNvPr id="17" name="Rectangle 16">
              <a:extLst>
                <a:ext uri="{FF2B5EF4-FFF2-40B4-BE49-F238E27FC236}">
                  <a16:creationId xmlns:a16="http://schemas.microsoft.com/office/drawing/2014/main" id="{12F3A73A-5148-494E-9498-25E02EBDBEB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7C7DE396-1836-4164-AFF5-3D1D035CABD4}"/>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D106E2A5-5AAA-46E7-AF7C-998D10FC525C}"/>
              </a:ext>
            </a:extLst>
          </p:cNvPr>
          <p:cNvGrpSpPr/>
          <p:nvPr/>
        </p:nvGrpSpPr>
        <p:grpSpPr>
          <a:xfrm rot="5400000" flipH="1">
            <a:off x="9388250" y="4074330"/>
            <a:ext cx="676174" cy="4891165"/>
            <a:chOff x="8524240" y="0"/>
            <a:chExt cx="762000" cy="4389120"/>
          </a:xfrm>
        </p:grpSpPr>
        <p:sp>
          <p:nvSpPr>
            <p:cNvPr id="13" name="Rectangle 12">
              <a:extLst>
                <a:ext uri="{FF2B5EF4-FFF2-40B4-BE49-F238E27FC236}">
                  <a16:creationId xmlns:a16="http://schemas.microsoft.com/office/drawing/2014/main" id="{B6FD2D36-7557-4581-9AF3-9E5A84521506}"/>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rectangle 13">
              <a:extLst>
                <a:ext uri="{FF2B5EF4-FFF2-40B4-BE49-F238E27FC236}">
                  <a16:creationId xmlns:a16="http://schemas.microsoft.com/office/drawing/2014/main" id="{46A79EB5-C5B7-485D-AC38-AA7A78E0036C}"/>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632F322F-1324-4469-8EA3-398B581E38BA}"/>
              </a:ext>
            </a:extLst>
          </p:cNvPr>
          <p:cNvPicPr>
            <a:picLocks noChangeAspect="1"/>
          </p:cNvPicPr>
          <p:nvPr/>
        </p:nvPicPr>
        <p:blipFill>
          <a:blip r:embed="rId3"/>
          <a:stretch>
            <a:fillRect/>
          </a:stretch>
        </p:blipFill>
        <p:spPr>
          <a:xfrm>
            <a:off x="2245906" y="1384995"/>
            <a:ext cx="7700187" cy="4652916"/>
          </a:xfrm>
          <a:prstGeom prst="rect">
            <a:avLst/>
          </a:prstGeom>
        </p:spPr>
      </p:pic>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19" name="Image 18">
            <a:extLst>
              <a:ext uri="{FF2B5EF4-FFF2-40B4-BE49-F238E27FC236}">
                <a16:creationId xmlns:a16="http://schemas.microsoft.com/office/drawing/2014/main" id="{F4CAD6C9-4293-4D6B-8471-3BD59428E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0" name="Groupe 19">
            <a:extLst>
              <a:ext uri="{FF2B5EF4-FFF2-40B4-BE49-F238E27FC236}">
                <a16:creationId xmlns:a16="http://schemas.microsoft.com/office/drawing/2014/main" id="{DF33935A-B879-4306-AD83-5386AC49BBE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1" name="Groupe 20">
              <a:extLst>
                <a:ext uri="{FF2B5EF4-FFF2-40B4-BE49-F238E27FC236}">
                  <a16:creationId xmlns:a16="http://schemas.microsoft.com/office/drawing/2014/main" id="{662BACB8-91DC-4D86-A90F-3DFDCABD5FC8}"/>
                </a:ext>
              </a:extLst>
            </p:cNvPr>
            <p:cNvGrpSpPr/>
            <p:nvPr/>
          </p:nvGrpSpPr>
          <p:grpSpPr>
            <a:xfrm>
              <a:off x="6391007" y="4158446"/>
              <a:ext cx="670560" cy="1463040"/>
              <a:chOff x="5313680" y="4185920"/>
              <a:chExt cx="670560" cy="1463040"/>
            </a:xfrm>
            <a:grpFill/>
          </p:grpSpPr>
          <p:sp>
            <p:nvSpPr>
              <p:cNvPr id="27" name="Bande diagonale 26">
                <a:extLst>
                  <a:ext uri="{FF2B5EF4-FFF2-40B4-BE49-F238E27FC236}">
                    <a16:creationId xmlns:a16="http://schemas.microsoft.com/office/drawing/2014/main" id="{CDCD09A4-4572-481D-BBF8-35E3F70ED27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Bande diagonale 27">
                <a:extLst>
                  <a:ext uri="{FF2B5EF4-FFF2-40B4-BE49-F238E27FC236}">
                    <a16:creationId xmlns:a16="http://schemas.microsoft.com/office/drawing/2014/main" id="{41A20E1D-8E3C-44EC-B59E-D8C8EFAB0A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3" name="Groupe 22">
              <a:extLst>
                <a:ext uri="{FF2B5EF4-FFF2-40B4-BE49-F238E27FC236}">
                  <a16:creationId xmlns:a16="http://schemas.microsoft.com/office/drawing/2014/main" id="{A69A39F4-A34E-40A6-BF71-D1340AAE678F}"/>
                </a:ext>
              </a:extLst>
            </p:cNvPr>
            <p:cNvGrpSpPr/>
            <p:nvPr/>
          </p:nvGrpSpPr>
          <p:grpSpPr>
            <a:xfrm rot="10800000">
              <a:off x="4211849" y="4177849"/>
              <a:ext cx="670560" cy="1463040"/>
              <a:chOff x="5313680" y="4185920"/>
              <a:chExt cx="670560" cy="1463040"/>
            </a:xfrm>
            <a:grpFill/>
          </p:grpSpPr>
          <p:sp>
            <p:nvSpPr>
              <p:cNvPr id="25" name="Bande diagonale 24">
                <a:extLst>
                  <a:ext uri="{FF2B5EF4-FFF2-40B4-BE49-F238E27FC236}">
                    <a16:creationId xmlns:a16="http://schemas.microsoft.com/office/drawing/2014/main" id="{D2D537D8-C82C-4C8A-9B3E-352360141A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Bande diagonale 25">
                <a:extLst>
                  <a:ext uri="{FF2B5EF4-FFF2-40B4-BE49-F238E27FC236}">
                    <a16:creationId xmlns:a16="http://schemas.microsoft.com/office/drawing/2014/main" id="{6F7BCD62-76E1-408D-9CEA-3C91C80B8D1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4" name="Signe Moins 23">
              <a:extLst>
                <a:ext uri="{FF2B5EF4-FFF2-40B4-BE49-F238E27FC236}">
                  <a16:creationId xmlns:a16="http://schemas.microsoft.com/office/drawing/2014/main" id="{EE840D4A-65D5-46A6-93E2-8F69FDA5203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076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8929800" cy="1031051"/>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a:t>
            </a:r>
            <a:r>
              <a:rPr lang="fr-FR" sz="2400" dirty="0">
                <a:latin typeface="Segoe UI" panose="020B0502040204020203" pitchFamily="34" charset="0"/>
                <a:cs typeface="Segoe UI" panose="020B0502040204020203" pitchFamily="34" charset="0"/>
              </a:rPr>
              <a:t>utilisation du package </a:t>
            </a:r>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-router-dom</a:t>
            </a:r>
            <a:r>
              <a:rPr lang="fr-FR" sz="2400" dirty="0">
                <a:latin typeface="Segoe UI" panose="020B0502040204020203" pitchFamily="34" charset="0"/>
                <a:cs typeface="Segoe UI" panose="020B0502040204020203" pitchFamily="34" charset="0"/>
              </a:rPr>
              <a:t> </a:t>
            </a:r>
          </a:p>
          <a:p>
            <a:endParaRPr lang="fr-FR" sz="1000" b="1" dirty="0">
              <a:latin typeface="Segoe UI" panose="020B0502040204020203" pitchFamily="34" charset="0"/>
              <a:cs typeface="Segoe UI" panose="020B0502040204020203" pitchFamily="34" charset="0"/>
            </a:endParaRPr>
          </a:p>
          <a:p>
            <a:endParaRPr lang="fr-FR" sz="300" b="1"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sz="2400" dirty="0">
              <a:solidFill>
                <a:schemeClr val="accent1">
                  <a:lumMod val="75000"/>
                </a:schemeClr>
              </a:solidFill>
            </a:endParaRPr>
          </a:p>
        </p:txBody>
      </p:sp>
      <p:sp>
        <p:nvSpPr>
          <p:cNvPr id="24" name="ZoneTexte 23">
            <a:extLst>
              <a:ext uri="{FF2B5EF4-FFF2-40B4-BE49-F238E27FC236}">
                <a16:creationId xmlns:a16="http://schemas.microsoft.com/office/drawing/2014/main" id="{0EA93287-A7DC-4EA4-8DCD-CE6E0327D831}"/>
              </a:ext>
            </a:extLst>
          </p:cNvPr>
          <p:cNvSpPr txBox="1"/>
          <p:nvPr/>
        </p:nvSpPr>
        <p:spPr>
          <a:xfrm>
            <a:off x="1710370" y="2797084"/>
            <a:ext cx="963851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Permet de </a:t>
            </a:r>
            <a:r>
              <a:rPr lang="fr-FR" sz="2400" b="1" dirty="0">
                <a:latin typeface="Segoe UI" panose="020B0502040204020203" pitchFamily="34" charset="0"/>
                <a:cs typeface="Segoe UI" panose="020B0502040204020203" pitchFamily="34" charset="0"/>
              </a:rPr>
              <a:t>définir des URL dynamique </a:t>
            </a:r>
            <a:r>
              <a:rPr lang="fr-FR" sz="2400" dirty="0">
                <a:latin typeface="Segoe UI" panose="020B0502040204020203" pitchFamily="34" charset="0"/>
                <a:cs typeface="Segoe UI" panose="020B0502040204020203" pitchFamily="34" charset="0"/>
              </a:rPr>
              <a:t>et de </a:t>
            </a:r>
            <a:r>
              <a:rPr lang="fr-FR" sz="2400" b="1" dirty="0">
                <a:latin typeface="Segoe UI" panose="020B0502040204020203" pitchFamily="34" charset="0"/>
                <a:cs typeface="Segoe UI" panose="020B0502040204020203" pitchFamily="34" charset="0"/>
              </a:rPr>
              <a:t>sélectionner</a:t>
            </a:r>
            <a:r>
              <a:rPr lang="fr-FR" sz="2400" dirty="0">
                <a:latin typeface="Segoe UI" panose="020B0502040204020203" pitchFamily="34" charset="0"/>
                <a:cs typeface="Segoe UI" panose="020B0502040204020203" pitchFamily="34" charset="0"/>
              </a:rPr>
              <a:t> un </a:t>
            </a:r>
            <a:r>
              <a:rPr lang="fr-FR" sz="2400" b="1" dirty="0">
                <a:latin typeface="Segoe UI" panose="020B0502040204020203" pitchFamily="34" charset="0"/>
                <a:cs typeface="Segoe UI" panose="020B0502040204020203" pitchFamily="34" charset="0"/>
              </a:rPr>
              <a:t>composant</a:t>
            </a:r>
            <a:r>
              <a:rPr lang="fr-FR" sz="2400" dirty="0">
                <a:latin typeface="Segoe UI" panose="020B0502040204020203" pitchFamily="34" charset="0"/>
                <a:cs typeface="Segoe UI" panose="020B0502040204020203" pitchFamily="34" charset="0"/>
              </a:rPr>
              <a:t> pour l’affichage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sur le navigateur de l’utilisateur.</a:t>
            </a:r>
            <a:endParaRPr lang="fr-FR" sz="2400" b="1" dirty="0">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B13EC67D-DBE0-4DE1-A760-5C0210585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199" y="4060916"/>
            <a:ext cx="2777196" cy="2292120"/>
          </a:xfrm>
          <a:prstGeom prst="rect">
            <a:avLst/>
          </a:prstGeom>
        </p:spPr>
      </p:pic>
    </p:spTree>
    <p:extLst>
      <p:ext uri="{BB962C8B-B14F-4D97-AF65-F5344CB8AC3E}">
        <p14:creationId xmlns:p14="http://schemas.microsoft.com/office/powerpoint/2010/main" val="11070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8C9C0BB-A812-4EBC-BAC8-949441712337}"/>
              </a:ext>
            </a:extLst>
          </p:cNvPr>
          <p:cNvSpPr/>
          <p:nvPr/>
        </p:nvSpPr>
        <p:spPr>
          <a:xfrm>
            <a:off x="1603290" y="2478790"/>
            <a:ext cx="3017877"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BrowserRouter</a:t>
            </a:r>
            <a:r>
              <a:rPr lang="fr-FR" sz="2400" dirty="0">
                <a:solidFill>
                  <a:schemeClr val="accent1">
                    <a:lumMod val="75000"/>
                  </a:schemeClr>
                </a:solidFill>
                <a:latin typeface="Segoe UI"/>
                <a:cs typeface="Segoe UI"/>
              </a:rPr>
              <a:t>&gt;</a:t>
            </a:r>
          </a:p>
        </p:txBody>
      </p:sp>
      <p:sp>
        <p:nvSpPr>
          <p:cNvPr id="26" name="Rectangle 25">
            <a:extLst>
              <a:ext uri="{FF2B5EF4-FFF2-40B4-BE49-F238E27FC236}">
                <a16:creationId xmlns:a16="http://schemas.microsoft.com/office/drawing/2014/main" id="{B7B5BBE7-207E-4840-847B-8DC8830C76F4}"/>
              </a:ext>
            </a:extLst>
          </p:cNvPr>
          <p:cNvSpPr/>
          <p:nvPr/>
        </p:nvSpPr>
        <p:spPr>
          <a:xfrm>
            <a:off x="1603290" y="4395530"/>
            <a:ext cx="2531399"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HashRouter</a:t>
            </a:r>
            <a:r>
              <a:rPr lang="fr-FR" sz="2400" dirty="0">
                <a:solidFill>
                  <a:schemeClr val="accent1">
                    <a:lumMod val="75000"/>
                  </a:schemeClr>
                </a:solidFill>
                <a:latin typeface="Segoe UI"/>
                <a:cs typeface="Segoe UI"/>
              </a:rPr>
              <a:t>&gt;</a:t>
            </a:r>
          </a:p>
        </p:txBody>
      </p:sp>
      <p:sp>
        <p:nvSpPr>
          <p:cNvPr id="27" name="ZoneTexte 26">
            <a:extLst>
              <a:ext uri="{FF2B5EF4-FFF2-40B4-BE49-F238E27FC236}">
                <a16:creationId xmlns:a16="http://schemas.microsoft.com/office/drawing/2014/main" id="{2E86F453-4915-4D7F-9BE8-2B32A9EBB1DE}"/>
              </a:ext>
            </a:extLst>
          </p:cNvPr>
          <p:cNvSpPr txBox="1"/>
          <p:nvPr/>
        </p:nvSpPr>
        <p:spPr>
          <a:xfrm>
            <a:off x="2205476" y="3177759"/>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Utilisé le plus couramment. </a:t>
            </a:r>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Il utilise le  </a:t>
            </a:r>
            <a:r>
              <a:rPr lang="fr-FR" b="1" dirty="0" err="1">
                <a:latin typeface="Segoe UI" panose="020B0502040204020203" pitchFamily="34" charset="0"/>
                <a:cs typeface="Segoe UI" panose="020B0502040204020203" pitchFamily="34" charset="0"/>
              </a:rPr>
              <a:t>History</a:t>
            </a:r>
            <a:r>
              <a:rPr lang="fr-FR" b="1" dirty="0">
                <a:latin typeface="Segoe UI" panose="020B0502040204020203" pitchFamily="34" charset="0"/>
                <a:cs typeface="Segoe UI" panose="020B0502040204020203" pitchFamily="34" charset="0"/>
              </a:rPr>
              <a:t> API </a:t>
            </a:r>
            <a:r>
              <a:rPr lang="fr-FR" dirty="0">
                <a:latin typeface="Segoe UI" panose="020B0502040204020203" pitchFamily="34" charset="0"/>
                <a:cs typeface="Segoe UI" panose="020B0502040204020203" pitchFamily="34" charset="0"/>
              </a:rPr>
              <a:t>incluse dans </a:t>
            </a:r>
            <a:r>
              <a:rPr lang="fr-FR" b="1" dirty="0">
                <a:latin typeface="Segoe UI" panose="020B0502040204020203" pitchFamily="34" charset="0"/>
                <a:cs typeface="Segoe UI" panose="020B0502040204020203" pitchFamily="34" charset="0"/>
              </a:rPr>
              <a:t>HTML5</a:t>
            </a:r>
            <a:r>
              <a:rPr lang="fr-FR" dirty="0">
                <a:latin typeface="Segoe UI" panose="020B0502040204020203" pitchFamily="34" charset="0"/>
                <a:cs typeface="Segoe UI" panose="020B0502040204020203" pitchFamily="34" charset="0"/>
              </a:rPr>
              <a:t> pour surveiller l’historique du routeur.</a:t>
            </a:r>
          </a:p>
        </p:txBody>
      </p:sp>
      <p:sp>
        <p:nvSpPr>
          <p:cNvPr id="28" name="ZoneTexte 27">
            <a:extLst>
              <a:ext uri="{FF2B5EF4-FFF2-40B4-BE49-F238E27FC236}">
                <a16:creationId xmlns:a16="http://schemas.microsoft.com/office/drawing/2014/main" id="{F250D883-4428-4F0B-94A5-0C340B482C71}"/>
              </a:ext>
            </a:extLst>
          </p:cNvPr>
          <p:cNvSpPr txBox="1"/>
          <p:nvPr/>
        </p:nvSpPr>
        <p:spPr>
          <a:xfrm>
            <a:off x="2205476" y="5068562"/>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Utilise le hash de l’ URL </a:t>
            </a:r>
            <a:r>
              <a:rPr lang="fr-FR" b="1" i="1" dirty="0">
                <a:latin typeface="Segoe UI" panose="020B0502040204020203" pitchFamily="34" charset="0"/>
                <a:cs typeface="Segoe UI" panose="020B0502040204020203" pitchFamily="34" charset="0"/>
              </a:rPr>
              <a:t>(</a:t>
            </a:r>
            <a:r>
              <a:rPr lang="fr-FR" b="1" i="1" dirty="0" err="1">
                <a:latin typeface="Segoe UI" panose="020B0502040204020203" pitchFamily="34" charset="0"/>
                <a:cs typeface="Segoe UI" panose="020B0502040204020203" pitchFamily="34" charset="0"/>
              </a:rPr>
              <a:t>window.location.hash</a:t>
            </a:r>
            <a:r>
              <a:rPr lang="fr-FR" b="1" i="1" dirty="0">
                <a:latin typeface="Segoe UI" panose="020B0502040204020203" pitchFamily="34" charset="0"/>
                <a:cs typeface="Segoe UI" panose="020B0502040204020203" pitchFamily="34" charset="0"/>
              </a:rPr>
              <a:t>) </a:t>
            </a:r>
            <a:r>
              <a:rPr lang="fr-FR" dirty="0">
                <a:latin typeface="Segoe UI" panose="020B0502040204020203" pitchFamily="34" charset="0"/>
                <a:cs typeface="Segoe UI" panose="020B0502040204020203" pitchFamily="34" charset="0"/>
              </a:rPr>
              <a:t>pour tout mémoriser.</a:t>
            </a:r>
            <a:endParaRPr lang="fr-FR" dirty="0"/>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Utile pour les anciens navigateurs.</a:t>
            </a:r>
          </a:p>
        </p:txBody>
      </p:sp>
    </p:spTree>
    <p:extLst>
      <p:ext uri="{BB962C8B-B14F-4D97-AF65-F5344CB8AC3E}">
        <p14:creationId xmlns:p14="http://schemas.microsoft.com/office/powerpoint/2010/main" val="172069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7CDB8C59-E604-42E7-908B-28723357F92A}"/>
              </a:ext>
            </a:extLst>
          </p:cNvPr>
          <p:cNvSpPr/>
          <p:nvPr/>
        </p:nvSpPr>
        <p:spPr>
          <a:xfrm>
            <a:off x="2792818" y="2439095"/>
            <a:ext cx="6096000" cy="3416320"/>
          </a:xfrm>
          <a:prstGeom prst="rect">
            <a:avLst/>
          </a:prstGeom>
          <a:solidFill>
            <a:schemeClr val="tx2">
              <a:lumMod val="75000"/>
            </a:schemeClr>
          </a:solidFill>
        </p:spPr>
        <p:txBody>
          <a:bodyPr>
            <a:spAutoFit/>
          </a:bodyPr>
          <a:lstStyle/>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endParaRPr lang="fr-FR"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7271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6" name="tenor (1)">
            <a:hlinkClick r:id="" action="ppaction://media"/>
            <a:extLst>
              <a:ext uri="{FF2B5EF4-FFF2-40B4-BE49-F238E27FC236}">
                <a16:creationId xmlns:a16="http://schemas.microsoft.com/office/drawing/2014/main" id="{2FDBC0F7-3642-4590-9A98-E3FD32687D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8600" y="2076450"/>
            <a:ext cx="6451600" cy="3645154"/>
          </a:xfrm>
          <a:prstGeom prst="rect">
            <a:avLst/>
          </a:prstGeom>
        </p:spPr>
      </p:pic>
      <p:pic>
        <p:nvPicPr>
          <p:cNvPr id="22" name="Image 21">
            <a:extLst>
              <a:ext uri="{FF2B5EF4-FFF2-40B4-BE49-F238E27FC236}">
                <a16:creationId xmlns:a16="http://schemas.microsoft.com/office/drawing/2014/main" id="{D5B18A36-B92E-4360-8D62-EC22E3F85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312D7762-B362-414C-A5BB-2C4F6A1B7E5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2B7CFC75-84C5-4CBC-A832-EBBAC6F97F1A}"/>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70303B5C-FE3C-43F7-8493-5CF8CB6480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1A21685-BEA6-4B8E-AF43-B475906E79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3D637BE6-8D46-46DE-9AFA-2B6283E724AF}"/>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3E644AFA-19A7-4C45-B4D0-DBDCFE445F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4038D366-0431-401B-BCEF-37BCD228810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0B185685-A8BE-4289-8E38-2A6F4C2129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7645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22011"/>
            <a:ext cx="9235239"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Opérateur de décomposition. </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11025"/>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Segoe UI" panose="020B0502040204020203" pitchFamily="34" charset="0"/>
                <a:cs typeface="Segoe UI" panose="020B0502040204020203" pitchFamily="34" charset="0"/>
              </a:rPr>
              <a:t>Spread </a:t>
            </a:r>
            <a:r>
              <a:rPr lang="fr-FR" sz="2000" dirty="0">
                <a:solidFill>
                  <a:schemeClr val="tx1"/>
                </a:solidFill>
                <a:latin typeface="Segoe UI" panose="020B0502040204020203" pitchFamily="34" charset="0"/>
                <a:cs typeface="Segoe UI" panose="020B0502040204020203" pitchFamily="34" charset="0"/>
              </a:rPr>
              <a:t>and </a:t>
            </a:r>
            <a:r>
              <a:rPr lang="fr-FR" sz="2000" b="1" dirty="0" err="1">
                <a:solidFill>
                  <a:schemeClr val="tx1"/>
                </a:solidFill>
                <a:latin typeface="Segoe UI" panose="020B0502040204020203" pitchFamily="34" charset="0"/>
                <a:cs typeface="Segoe UI" panose="020B0502040204020203" pitchFamily="34" charset="0"/>
              </a:rPr>
              <a:t>Rest</a:t>
            </a:r>
            <a:r>
              <a:rPr lang="fr-FR" sz="2000" b="1" dirty="0">
                <a:solidFill>
                  <a:schemeClr val="tx1"/>
                </a:solidFill>
                <a:latin typeface="Segoe UI" panose="020B0502040204020203" pitchFamily="34" charset="0"/>
                <a:cs typeface="Segoe UI" panose="020B0502040204020203" pitchFamily="34" charset="0"/>
              </a:rPr>
              <a:t> </a:t>
            </a:r>
            <a:endParaRPr lang="fr-FR">
              <a:solidFill>
                <a:schemeClr val="tx1"/>
              </a:solidFill>
              <a:cs typeface="Calibri"/>
            </a:endParaRPr>
          </a:p>
          <a:p>
            <a:pPr algn="ctr"/>
            <a:r>
              <a:rPr lang="fr-FR" sz="2000" dirty="0" err="1">
                <a:solidFill>
                  <a:schemeClr val="tx1"/>
                </a:solidFill>
                <a:latin typeface="Segoe UI" panose="020B0502040204020203" pitchFamily="34" charset="0"/>
                <a:cs typeface="Segoe UI" panose="020B0502040204020203" pitchFamily="34" charset="0"/>
              </a:rPr>
              <a:t>operator</a:t>
            </a:r>
            <a:endParaRPr lang="fr-FR" dirty="0" err="1">
              <a:solidFill>
                <a:schemeClr val="tx1"/>
              </a:solidFill>
            </a:endParaRPr>
          </a:p>
        </p:txBody>
      </p:sp>
      <p:pic>
        <p:nvPicPr>
          <p:cNvPr id="15" name="Image 14">
            <a:extLst>
              <a:ext uri="{FF2B5EF4-FFF2-40B4-BE49-F238E27FC236}">
                <a16:creationId xmlns:a16="http://schemas.microsoft.com/office/drawing/2014/main" id="{1DAB0E18-0530-4119-ACA1-8DB34BAD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3959E475-FE22-496F-AF11-861CC6597331}"/>
              </a:ext>
            </a:extLst>
          </p:cNvPr>
          <p:cNvSpPr/>
          <p:nvPr/>
        </p:nvSpPr>
        <p:spPr>
          <a:xfrm>
            <a:off x="1026160" y="4076037"/>
            <a:ext cx="4804552" cy="1323439"/>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params = [ </a:t>
            </a:r>
            <a:r>
              <a:rPr lang="en-US" sz="2000" dirty="0">
                <a:solidFill>
                  <a:srgbClr val="A31515"/>
                </a:solidFill>
                <a:latin typeface="Consolas" panose="020B0609020204030204" pitchFamily="49" charset="0"/>
              </a:rPr>
              <a:t>"hello"</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true</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7</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other =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2</a:t>
            </a:r>
            <a:r>
              <a:rPr lang="en-US" sz="2000" dirty="0">
                <a:solidFill>
                  <a:srgbClr val="000000"/>
                </a:solidFill>
                <a:latin typeface="Consolas" panose="020B0609020204030204" pitchFamily="49" charset="0"/>
              </a:rPr>
              <a:t>, ...params ] </a:t>
            </a:r>
          </a:p>
          <a:p>
            <a:r>
              <a:rPr lang="en-US" sz="2000" dirty="0">
                <a:solidFill>
                  <a:srgbClr val="008000"/>
                </a:solidFill>
                <a:latin typeface="Consolas" panose="020B0609020204030204" pitchFamily="49" charset="0"/>
              </a:rPr>
              <a:t>// [ 1, 2, "hello", true, 7 ]</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A30DC33B-CA6A-42B1-AE92-29A886383853}"/>
              </a:ext>
            </a:extLst>
          </p:cNvPr>
          <p:cNvSpPr/>
          <p:nvPr/>
        </p:nvSpPr>
        <p:spPr>
          <a:xfrm>
            <a:off x="7178707" y="3874807"/>
            <a:ext cx="4804552" cy="1631216"/>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params = [ </a:t>
            </a:r>
            <a:r>
              <a:rPr lang="fr-FR" sz="2000" dirty="0">
                <a:solidFill>
                  <a:srgbClr val="A31515"/>
                </a:solidFill>
                <a:latin typeface="Consolas" panose="020B0609020204030204" pitchFamily="49" charset="0"/>
              </a:rPr>
              <a:t>"hello"</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true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other</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concat</a:t>
            </a:r>
            <a:r>
              <a:rPr lang="fr-FR" sz="2000" dirty="0">
                <a:solidFill>
                  <a:srgbClr val="000000"/>
                </a:solidFill>
                <a:latin typeface="Consolas" panose="020B0609020204030204" pitchFamily="49" charset="0"/>
              </a:rPr>
              <a:t>(params); </a:t>
            </a:r>
          </a:p>
          <a:p>
            <a:r>
              <a:rPr lang="fr-FR" sz="2000" dirty="0">
                <a:solidFill>
                  <a:srgbClr val="008000"/>
                </a:solidFill>
                <a:latin typeface="Consolas" panose="020B0609020204030204" pitchFamily="49" charset="0"/>
              </a:rPr>
              <a:t>// [ 1, 2, "hello", </a:t>
            </a:r>
            <a:r>
              <a:rPr lang="fr-FR" sz="2000" dirty="0" err="1">
                <a:solidFill>
                  <a:srgbClr val="008000"/>
                </a:solidFill>
                <a:latin typeface="Consolas" panose="020B0609020204030204" pitchFamily="49" charset="0"/>
              </a:rPr>
              <a:t>true</a:t>
            </a:r>
            <a:r>
              <a:rPr lang="fr-FR" sz="2000" dirty="0">
                <a:solidFill>
                  <a:srgbClr val="008000"/>
                </a:solidFill>
                <a:latin typeface="Consolas" panose="020B0609020204030204" pitchFamily="49" charset="0"/>
              </a:rPr>
              <a:t>, 7 ]</a:t>
            </a:r>
            <a:endParaRPr lang="fr-FR" sz="2000" dirty="0">
              <a:solidFill>
                <a:srgbClr val="000000"/>
              </a:solidFill>
              <a:latin typeface="Consolas" panose="020B0609020204030204" pitchFamily="49" charset="0"/>
            </a:endParaRPr>
          </a:p>
        </p:txBody>
      </p:sp>
      <p:grpSp>
        <p:nvGrpSpPr>
          <p:cNvPr id="35" name="Groupe 34">
            <a:extLst>
              <a:ext uri="{FF2B5EF4-FFF2-40B4-BE49-F238E27FC236}">
                <a16:creationId xmlns:a16="http://schemas.microsoft.com/office/drawing/2014/main" id="{E2DC8976-91FD-4F30-8541-A150853D4BE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F987E9A2-457D-427E-BC2F-CB287D592ABF}"/>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21832C42-6D13-44EE-9938-B894E029074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8DBE2D15-2DDD-42E0-8E9A-7C08225A91DC}"/>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80B840AB-F817-4341-8B16-2A478E4DC0A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9B2EFBCF-F517-4C86-9462-69CDCB32A8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9FC25E60-1BB1-4BC3-93B8-B5550DD6A31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3F76DEA-36A9-4268-9AA9-00B8CFA153CB}"/>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9A060968-CCEC-43AA-AF38-4B0F6C46DDC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D47FE1-2C10-474D-BB04-FD1F93244F6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34474BC-7693-46F9-AE37-70973C363B3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AA8EBA60-1124-41D7-916C-509F0BFA8F7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843CF22-D5EA-43A4-B6B3-91932650860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5F5B6D02-8F9B-458A-B5D3-4F30DA9D3701}"/>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0239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https://github.com/Gparquet/mediafuture.git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80F89C66-A01B-48DE-918B-5CEABE0AF06B}"/>
              </a:ext>
            </a:extLst>
          </p:cNvPr>
          <p:cNvPicPr>
            <a:picLocks noChangeAspect="1"/>
          </p:cNvPicPr>
          <p:nvPr/>
        </p:nvPicPr>
        <p:blipFill>
          <a:blip r:embed="rId4"/>
          <a:stretch>
            <a:fillRect/>
          </a:stretch>
        </p:blipFill>
        <p:spPr>
          <a:xfrm>
            <a:off x="4547236" y="4690053"/>
            <a:ext cx="2282935" cy="1680688"/>
          </a:xfrm>
          <a:prstGeom prst="rect">
            <a:avLst/>
          </a:prstGeom>
        </p:spPr>
      </p:pic>
    </p:spTree>
    <p:extLst>
      <p:ext uri="{BB962C8B-B14F-4D97-AF65-F5344CB8AC3E}">
        <p14:creationId xmlns:p14="http://schemas.microsoft.com/office/powerpoint/2010/main" val="32672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Créer une nouvelle branche </a:t>
            </a:r>
            <a:r>
              <a:rPr lang="fr-FR" altLang="fr-FR" sz="2400" b="1" dirty="0">
                <a:solidFill>
                  <a:srgbClr val="24292E"/>
                </a:solidFill>
                <a:latin typeface="Consolas" panose="020B0609020204030204" pitchFamily="49" charset="0"/>
                <a:cs typeface="Consolas" panose="020B0609020204030204" pitchFamily="49" charset="0"/>
              </a:rPr>
              <a:t>feat/home </a:t>
            </a:r>
            <a:r>
              <a:rPr lang="fr-FR" altLang="fr-FR" sz="2400" dirty="0">
                <a:solidFill>
                  <a:srgbClr val="24292E"/>
                </a:solidFill>
                <a:latin typeface="Consolas" panose="020B0609020204030204" pitchFamily="49" charset="0"/>
                <a:cs typeface="Consolas" panose="020B0609020204030204" pitchFamily="49" charset="0"/>
              </a:rPr>
              <a:t>de la branche master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603920" y="2750449"/>
            <a:ext cx="11688780" cy="1569660"/>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dossier </a:t>
            </a:r>
            <a:r>
              <a:rPr lang="fr-FR" altLang="fr-FR" sz="2400" b="1" dirty="0" err="1">
                <a:solidFill>
                  <a:srgbClr val="24292E"/>
                </a:solidFill>
                <a:latin typeface="Consolas" panose="020B0609020204030204" pitchFamily="49" charset="0"/>
                <a:cs typeface="Consolas" panose="020B0609020204030204" pitchFamily="49" charset="0"/>
              </a:rPr>
              <a:t>layout</a:t>
            </a:r>
            <a:r>
              <a:rPr lang="fr-FR" altLang="fr-FR" sz="2400" b="1" dirty="0">
                <a:solidFill>
                  <a:srgbClr val="24292E"/>
                </a:solidFill>
                <a:latin typeface="Consolas" panose="020B0609020204030204" pitchFamily="49" charset="0"/>
                <a:cs typeface="Consolas" panose="020B0609020204030204" pitchFamily="49" charset="0"/>
              </a:rPr>
              <a:t> </a:t>
            </a:r>
            <a:r>
              <a:rPr lang="fr-FR" altLang="fr-FR" sz="2400" dirty="0">
                <a:solidFill>
                  <a:srgbClr val="24292E"/>
                </a:solidFill>
                <a:latin typeface="Consolas" panose="020B0609020204030204" pitchFamily="49" charset="0"/>
                <a:cs typeface="Consolas" panose="020B0609020204030204" pitchFamily="49" charset="0"/>
              </a:rPr>
              <a:t>et dans ce dernier créer un dossier </a:t>
            </a:r>
            <a:r>
              <a:rPr lang="fr-FR" altLang="fr-FR" sz="2400" b="1" dirty="0">
                <a:solidFill>
                  <a:srgbClr val="24292E"/>
                </a:solidFill>
                <a:latin typeface="Consolas" panose="020B0609020204030204" pitchFamily="49" charset="0"/>
                <a:cs typeface="Consolas" panose="020B0609020204030204" pitchFamily="49" charset="0"/>
              </a:rPr>
              <a:t>App</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dirty="0">
                <a:solidFill>
                  <a:srgbClr val="24292E"/>
                </a:solidFill>
                <a:latin typeface="Consolas" panose="020B0609020204030204" pitchFamily="49" charset="0"/>
                <a:cs typeface="Consolas" panose="020B0609020204030204" pitchFamily="49" charset="0"/>
              </a:rPr>
              <a:t>Placez-y les éléments relatifs au domaine App. </a:t>
            </a:r>
          </a:p>
          <a:p>
            <a:r>
              <a:rPr lang="fr-FR" altLang="fr-FR" sz="2400" dirty="0">
                <a:solidFill>
                  <a:srgbClr val="24292E"/>
                </a:solidFill>
                <a:latin typeface="Consolas" panose="020B0609020204030204" pitchFamily="49" charset="0"/>
                <a:cs typeface="Consolas" panose="020B0609020204030204" pitchFamily="49" charset="0"/>
              </a:rPr>
              <a:t>Faites en sorte que l’application compile et s’affiche.</a:t>
            </a:r>
          </a:p>
        </p:txBody>
      </p:sp>
      <p:sp>
        <p:nvSpPr>
          <p:cNvPr id="39" name="Rectangle 38">
            <a:extLst>
              <a:ext uri="{FF2B5EF4-FFF2-40B4-BE49-F238E27FC236}">
                <a16:creationId xmlns:a16="http://schemas.microsoft.com/office/drawing/2014/main" id="{EFF53A50-842E-4207-9A4B-9B407C0C1D90}"/>
              </a:ext>
            </a:extLst>
          </p:cNvPr>
          <p:cNvSpPr/>
          <p:nvPr/>
        </p:nvSpPr>
        <p:spPr>
          <a:xfrm>
            <a:off x="603920" y="4665584"/>
            <a:ext cx="11688780" cy="1754326"/>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dirty="0">
                <a:solidFill>
                  <a:srgbClr val="24292E"/>
                </a:solidFill>
                <a:latin typeface="Consolas" panose="020B0609020204030204" pitchFamily="49" charset="0"/>
                <a:cs typeface="Consolas" panose="020B0609020204030204" pitchFamily="49" charset="0"/>
              </a:rPr>
              <a:t>Modification de App.js en ajoutant un composant Header et </a:t>
            </a:r>
            <a:r>
              <a:rPr lang="fr-FR" sz="2400" dirty="0" err="1">
                <a:solidFill>
                  <a:srgbClr val="24292E"/>
                </a:solidFill>
                <a:latin typeface="Consolas" panose="020B0609020204030204" pitchFamily="49" charset="0"/>
                <a:cs typeface="Consolas" panose="020B0609020204030204" pitchFamily="49" charset="0"/>
              </a:rPr>
              <a:t>Footer</a:t>
            </a:r>
            <a:r>
              <a:rPr lang="fr-FR" sz="2400" dirty="0">
                <a:solidFill>
                  <a:srgbClr val="24292E"/>
                </a:solidFill>
                <a:latin typeface="Consolas" panose="020B0609020204030204" pitchFamily="49" charset="0"/>
                <a:cs typeface="Consolas" panose="020B0609020204030204" pitchFamily="49" charset="0"/>
              </a:rPr>
              <a:t>.</a:t>
            </a:r>
          </a:p>
          <a:p>
            <a:pPr marL="342900" indent="-342900">
              <a:buFont typeface="Arial" panose="020B0604020202020204" pitchFamily="34" charset="0"/>
              <a:buChar char="•"/>
            </a:pPr>
            <a:r>
              <a:rPr lang="fr-FR" altLang="fr-FR" sz="2400" i="1" dirty="0">
                <a:solidFill>
                  <a:srgbClr val="24292E"/>
                </a:solidFill>
                <a:latin typeface="Consolas" panose="020B0609020204030204" pitchFamily="49" charset="0"/>
                <a:cs typeface="Consolas" panose="020B0609020204030204" pitchFamily="49" charset="0"/>
              </a:rPr>
              <a:t>Réutilisation des composants :</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-header</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a:t>
            </a:r>
            <a:r>
              <a:rPr lang="fr-FR" dirty="0" err="1"/>
              <a:t>footer</a:t>
            </a:r>
            <a:endParaRPr lang="fr-FR" dirty="0"/>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230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altLang="fr-FR" sz="2400" dirty="0">
                <a:solidFill>
                  <a:srgbClr val="24292E"/>
                </a:solidFill>
                <a:latin typeface="Consolas" panose="020B0609020204030204" pitchFamily="49" charset="0"/>
                <a:cs typeface="Consolas" panose="020B0609020204030204" pitchFamily="49" charset="0"/>
              </a:rPr>
              <a:t>Ajouter le logo rocket.png, titre, etc… au Header et </a:t>
            </a:r>
            <a:r>
              <a:rPr lang="fr-FR" altLang="fr-FR" sz="2400" dirty="0" err="1">
                <a:solidFill>
                  <a:srgbClr val="24292E"/>
                </a:solidFill>
                <a:latin typeface="Consolas" panose="020B0609020204030204" pitchFamily="49" charset="0"/>
                <a:cs typeface="Consolas" panose="020B0609020204030204" pitchFamily="49" charset="0"/>
              </a:rPr>
              <a:t>Footer</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b="1" dirty="0">
                <a:solidFill>
                  <a:srgbClr val="24292E"/>
                </a:solidFill>
                <a:latin typeface="Consolas" panose="020B0609020204030204" pitchFamily="49" charset="0"/>
                <a:cs typeface="Consolas" panose="020B0609020204030204" pitchFamily="49" charset="0"/>
              </a:rPr>
              <a:t>Cf. l’image ci-dessous :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493EA962-C225-4B68-9904-2540C74BC5E2}"/>
              </a:ext>
            </a:extLst>
          </p:cNvPr>
          <p:cNvPicPr>
            <a:picLocks noChangeAspect="1"/>
          </p:cNvPicPr>
          <p:nvPr/>
        </p:nvPicPr>
        <p:blipFill>
          <a:blip r:embed="rId4"/>
          <a:stretch>
            <a:fillRect/>
          </a:stretch>
        </p:blipFill>
        <p:spPr>
          <a:xfrm>
            <a:off x="2334704" y="3298631"/>
            <a:ext cx="7768422" cy="2461750"/>
          </a:xfrm>
          <a:prstGeom prst="rect">
            <a:avLst/>
          </a:prstGeom>
        </p:spPr>
      </p:pic>
    </p:spTree>
    <p:extLst>
      <p:ext uri="{BB962C8B-B14F-4D97-AF65-F5344CB8AC3E}">
        <p14:creationId xmlns:p14="http://schemas.microsoft.com/office/powerpoint/2010/main" val="35275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8 :  </a:t>
            </a:r>
            <a:r>
              <a:rPr lang="fr-FR" altLang="fr-FR" sz="2400" dirty="0">
                <a:solidFill>
                  <a:srgbClr val="24292E"/>
                </a:solidFill>
                <a:latin typeface="Consolas" panose="020B0609020204030204" pitchFamily="49" charset="0"/>
                <a:cs typeface="Consolas" panose="020B0609020204030204" pitchFamily="49" charset="0"/>
              </a:rPr>
              <a:t>Ajouter un router à App.js permettant de faire pointer sur un composant Home.js de </a:t>
            </a:r>
            <a:r>
              <a:rPr lang="fr-FR" altLang="fr-FR" sz="2400" b="1" dirty="0">
                <a:solidFill>
                  <a:srgbClr val="24292E"/>
                </a:solidFill>
                <a:latin typeface="Consolas" panose="020B0609020204030204" pitchFamily="49" charset="0"/>
                <a:cs typeface="Consolas" panose="020B0609020204030204" pitchFamily="49" charset="0"/>
              </a:rPr>
              <a:t>type </a:t>
            </a:r>
            <a:r>
              <a:rPr lang="fr-FR" altLang="fr-FR" sz="2400" b="1" dirty="0" err="1">
                <a:solidFill>
                  <a:srgbClr val="24292E"/>
                </a:solidFill>
                <a:latin typeface="Consolas" panose="020B0609020204030204" pitchFamily="49" charset="0"/>
                <a:cs typeface="Consolas" panose="020B0609020204030204" pitchFamily="49" charset="0"/>
              </a:rPr>
              <a:t>stateFull</a:t>
            </a:r>
            <a:r>
              <a:rPr lang="fr-FR" altLang="fr-FR" sz="2400" dirty="0">
                <a:solidFill>
                  <a:srgbClr val="24292E"/>
                </a:solidFill>
                <a:latin typeface="Consolas" panose="020B0609020204030204" pitchFamily="49" charset="0"/>
                <a:cs typeface="Consolas" panose="020B0609020204030204" pitchFamily="49" charset="0"/>
              </a:rPr>
              <a:t>.</a:t>
            </a:r>
          </a:p>
          <a:p>
            <a:r>
              <a:rPr lang="fr-FR" altLang="fr-FR" sz="2400" dirty="0">
                <a:solidFill>
                  <a:srgbClr val="24292E"/>
                </a:solidFill>
                <a:latin typeface="Consolas" panose="020B0609020204030204" pitchFamily="49" charset="0"/>
                <a:cs typeface="Consolas" panose="020B0609020204030204" pitchFamily="49" charset="0"/>
              </a:rPr>
              <a:t>Ce composant contiendra 4 zones, cf. image ci-dessous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EC6BC5F1-421B-426B-BDAF-DFC44C40C99A}"/>
              </a:ext>
            </a:extLst>
          </p:cNvPr>
          <p:cNvPicPr>
            <a:picLocks noChangeAspect="1"/>
          </p:cNvPicPr>
          <p:nvPr/>
        </p:nvPicPr>
        <p:blipFill>
          <a:blip r:embed="rId4"/>
          <a:stretch>
            <a:fillRect/>
          </a:stretch>
        </p:blipFill>
        <p:spPr>
          <a:xfrm>
            <a:off x="1803869" y="2843202"/>
            <a:ext cx="9288881" cy="2397287"/>
          </a:xfrm>
          <a:prstGeom prst="rect">
            <a:avLst/>
          </a:prstGeom>
        </p:spPr>
      </p:pic>
      <p:sp>
        <p:nvSpPr>
          <p:cNvPr id="7" name="Rectangle 6">
            <a:extLst>
              <a:ext uri="{FF2B5EF4-FFF2-40B4-BE49-F238E27FC236}">
                <a16:creationId xmlns:a16="http://schemas.microsoft.com/office/drawing/2014/main" id="{E5A36443-A0E4-4EAF-85F5-03932FB7EE45}"/>
              </a:ext>
            </a:extLst>
          </p:cNvPr>
          <p:cNvSpPr/>
          <p:nvPr/>
        </p:nvSpPr>
        <p:spPr>
          <a:xfrm>
            <a:off x="1577101" y="5526489"/>
            <a:ext cx="9742415" cy="369332"/>
          </a:xfrm>
          <a:prstGeom prst="rect">
            <a:avLst/>
          </a:prstGeom>
        </p:spPr>
        <p:txBody>
          <a:bodyPr wrap="square">
            <a:spAutoFit/>
          </a:bodyPr>
          <a:lstStyle/>
          <a:p>
            <a:r>
              <a:rPr lang="fr-FR" altLang="fr-FR" dirty="0">
                <a:solidFill>
                  <a:srgbClr val="24292E"/>
                </a:solidFill>
                <a:latin typeface="Consolas" panose="020B0609020204030204" pitchFamily="49" charset="0"/>
                <a:cs typeface="Consolas" panose="020B0609020204030204" pitchFamily="49" charset="0"/>
              </a:rPr>
              <a:t>Le composant contiendra le titre des boutons en tant que propriété d’état </a:t>
            </a:r>
            <a:endParaRPr lang="fr-FR" dirty="0"/>
          </a:p>
        </p:txBody>
      </p:sp>
    </p:spTree>
    <p:extLst>
      <p:ext uri="{BB962C8B-B14F-4D97-AF65-F5344CB8AC3E}">
        <p14:creationId xmlns:p14="http://schemas.microsoft.com/office/powerpoint/2010/main" val="26891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https://github.com/Gparquet/ReactExperience.git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7" name="Image 6">
            <a:extLst>
              <a:ext uri="{FF2B5EF4-FFF2-40B4-BE49-F238E27FC236}">
                <a16:creationId xmlns:a16="http://schemas.microsoft.com/office/drawing/2014/main" id="{87BE1C4E-7FEF-4944-8670-1CB72325F5EF}"/>
              </a:ext>
            </a:extLst>
          </p:cNvPr>
          <p:cNvPicPr>
            <a:picLocks noChangeAspect="1"/>
          </p:cNvPicPr>
          <p:nvPr/>
        </p:nvPicPr>
        <p:blipFill>
          <a:blip r:embed="rId3"/>
          <a:stretch>
            <a:fillRect/>
          </a:stretch>
        </p:blipFill>
        <p:spPr>
          <a:xfrm>
            <a:off x="185526" y="4915903"/>
            <a:ext cx="11858625" cy="762000"/>
          </a:xfrm>
          <a:prstGeom prst="rect">
            <a:avLst/>
          </a:prstGeom>
        </p:spPr>
      </p:pic>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0662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Ajouter un dossier </a:t>
            </a:r>
            <a:r>
              <a:rPr lang="fr-FR" altLang="fr-FR" sz="2400" b="1" dirty="0">
                <a:solidFill>
                  <a:srgbClr val="24292E"/>
                </a:solidFill>
                <a:latin typeface="Consolas" panose="020B0609020204030204" pitchFamily="49" charset="0"/>
                <a:cs typeface="Consolas" panose="020B0609020204030204" pitchFamily="49" charset="0"/>
              </a:rPr>
              <a:t>src</a:t>
            </a:r>
            <a:r>
              <a:rPr lang="fr-FR" altLang="fr-FR" sz="2400" dirty="0">
                <a:solidFill>
                  <a:srgbClr val="24292E"/>
                </a:solidFill>
                <a:latin typeface="Consolas" panose="020B0609020204030204" pitchFamily="49" charset="0"/>
                <a:cs typeface="Consolas" panose="020B0609020204030204" pitchFamily="49" charset="0"/>
              </a:rPr>
              <a:t>, et dans celui-ci, un fichier </a:t>
            </a:r>
            <a:r>
              <a:rPr lang="fr-FR" altLang="fr-FR" sz="2400" b="1" dirty="0">
                <a:solidFill>
                  <a:srgbClr val="24292E"/>
                </a:solidFill>
                <a:latin typeface="Consolas" panose="020B0609020204030204" pitchFamily="49" charset="0"/>
                <a:cs typeface="Consolas" panose="020B0609020204030204" pitchFamily="49" charset="0"/>
              </a:rPr>
              <a:t>main.js </a:t>
            </a:r>
            <a:r>
              <a:rPr lang="fr-FR" altLang="fr-FR" sz="2400" b="1" i="1" dirty="0">
                <a:solidFill>
                  <a:srgbClr val="24292E"/>
                </a:solidFill>
                <a:latin typeface="Consolas" panose="020B0609020204030204" pitchFamily="49" charset="0"/>
                <a:cs typeface="Consolas" panose="020B0609020204030204" pitchFamily="49" charset="0"/>
              </a:rPr>
              <a:t>(Point d’entré de l’application).</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03220" y="275044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composant </a:t>
            </a:r>
            <a:r>
              <a:rPr lang="fr-FR" altLang="fr-FR" sz="2400" b="1" dirty="0">
                <a:solidFill>
                  <a:srgbClr val="24292E"/>
                </a:solidFill>
                <a:latin typeface="Consolas" panose="020B0609020204030204" pitchFamily="49" charset="0"/>
                <a:cs typeface="Consolas" panose="020B0609020204030204" pitchFamily="49" charset="0"/>
              </a:rPr>
              <a:t>App.js</a:t>
            </a:r>
            <a:r>
              <a:rPr lang="fr-FR" altLang="fr-FR" sz="2400" dirty="0">
                <a:solidFill>
                  <a:srgbClr val="24292E"/>
                </a:solidFill>
                <a:latin typeface="Consolas" panose="020B0609020204030204" pitchFamily="49" charset="0"/>
                <a:cs typeface="Consolas" panose="020B0609020204030204" pitchFamily="49" charset="0"/>
              </a:rPr>
              <a:t>, qui affiche « </a:t>
            </a:r>
            <a:r>
              <a:rPr lang="fr-FR" sz="2400" dirty="0"/>
              <a:t>First Application </a:t>
            </a:r>
            <a:r>
              <a:rPr lang="fr-FR" sz="2400" dirty="0" err="1"/>
              <a:t>React</a:t>
            </a:r>
            <a:r>
              <a:rPr lang="fr-FR" sz="2400" dirty="0"/>
              <a:t> » en tant que titre principal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03220" y="392692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b="1" dirty="0">
                <a:solidFill>
                  <a:srgbClr val="24292E"/>
                </a:solidFill>
                <a:latin typeface="Consolas" panose="020B0609020204030204" pitchFamily="49" charset="0"/>
                <a:cs typeface="Consolas" panose="020B0609020204030204" pitchFamily="49" charset="0"/>
              </a:rPr>
              <a:t>Rendre le composant dans la page index.html en passant par le fichier main.js. </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3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b="1" dirty="0">
                <a:solidFill>
                  <a:srgbClr val="24292E"/>
                </a:solidFill>
                <a:latin typeface="Consolas" panose="020B0609020204030204" pitchFamily="49" charset="0"/>
                <a:cs typeface="Consolas" panose="020B0609020204030204" pitchFamily="49" charset="0"/>
              </a:rPr>
              <a:t>Contact.js</a:t>
            </a:r>
            <a:r>
              <a:rPr lang="fr-FR" sz="2400" dirty="0">
                <a:solidFill>
                  <a:srgbClr val="24292E"/>
                </a:solidFill>
                <a:latin typeface="Consolas" panose="020B0609020204030204" pitchFamily="49" charset="0"/>
                <a:cs typeface="Consolas" panose="020B0609020204030204" pitchFamily="49" charset="0"/>
              </a:rPr>
              <a:t>, pour lui afficher, son nom, prénom, numéro de téléphone, et email.</a:t>
            </a:r>
          </a:p>
        </p:txBody>
      </p:sp>
      <p:sp>
        <p:nvSpPr>
          <p:cNvPr id="40" name="ZoneTexte 39">
            <a:extLst>
              <a:ext uri="{FF2B5EF4-FFF2-40B4-BE49-F238E27FC236}">
                <a16:creationId xmlns:a16="http://schemas.microsoft.com/office/drawing/2014/main" id="{BE923F33-466D-46B1-A489-ECEAE7B23B1F}"/>
              </a:ext>
            </a:extLst>
          </p:cNvPr>
          <p:cNvSpPr txBox="1"/>
          <p:nvPr/>
        </p:nvSpPr>
        <p:spPr>
          <a:xfrm>
            <a:off x="1645813" y="3223066"/>
            <a:ext cx="9020298"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doit avoir </a:t>
            </a:r>
            <a:r>
              <a:rPr lang="fr-FR" sz="2400" b="1" dirty="0">
                <a:latin typeface="Segoe UI" panose="020B0502040204020203" pitchFamily="34" charset="0"/>
                <a:cs typeface="Segoe UI" panose="020B0502040204020203" pitchFamily="34" charset="0"/>
              </a:rPr>
              <a:t>un état d’initialisation contenant toute ces propriétés</a:t>
            </a:r>
            <a:r>
              <a:rPr lang="fr-FR" sz="2400" dirty="0">
                <a:latin typeface="Segoe UI" panose="020B0502040204020203" pitchFamily="34" charset="0"/>
                <a:cs typeface="Segoe UI" panose="020B0502040204020203" pitchFamily="34" charset="0"/>
              </a:rPr>
              <a:t>. Ce dernier doit être ajouter au composant </a:t>
            </a:r>
            <a:r>
              <a:rPr lang="fr-FR" sz="2400" b="1" dirty="0">
                <a:latin typeface="Segoe UI" panose="020B0502040204020203" pitchFamily="34" charset="0"/>
                <a:cs typeface="Segoe UI" panose="020B0502040204020203" pitchFamily="34" charset="0"/>
              </a:rPr>
              <a:t>App.</a:t>
            </a:r>
            <a:endParaRPr lang="fr-FR" sz="2400"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E1158EAD-0086-4FA8-ADEC-9B7DB0365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E76ABA7-DFEF-4BC6-B5DB-CB27295D72E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4053ED74-D321-4DCF-80B5-5E3F6BE05B04}"/>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184E3CE-6FFC-4D80-8C56-B7AB08569B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524E974-AB87-4F7A-8841-9DE983526A6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C0F8F4AE-1336-4C17-B88C-00D039A6B49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A62E86DE-B4B6-44C9-850D-0E994B2D26B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664D33C-2F39-42F5-ACC8-6E7BECF74BA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A233C96-0B6B-40C4-95DB-95CADBA9F1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843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 name="Image 3">
            <a:extLst>
              <a:ext uri="{FF2B5EF4-FFF2-40B4-BE49-F238E27FC236}">
                <a16:creationId xmlns:a16="http://schemas.microsoft.com/office/drawing/2014/main" id="{52363C23-8CE0-4E9A-AA11-32C3AAD31B03}"/>
              </a:ext>
            </a:extLst>
          </p:cNvPr>
          <p:cNvPicPr>
            <a:picLocks noChangeAspect="1"/>
          </p:cNvPicPr>
          <p:nvPr/>
        </p:nvPicPr>
        <p:blipFill>
          <a:blip r:embed="rId3"/>
          <a:stretch>
            <a:fillRect/>
          </a:stretch>
        </p:blipFill>
        <p:spPr>
          <a:xfrm>
            <a:off x="3186986" y="1179392"/>
            <a:ext cx="5648325" cy="4838700"/>
          </a:xfrm>
          <a:prstGeom prst="rect">
            <a:avLst/>
          </a:prstGeom>
          <a:ln>
            <a:noFill/>
          </a:ln>
          <a:effectLst>
            <a:softEdge rad="112500"/>
          </a:effectLst>
        </p:spPr>
      </p:pic>
      <p:pic>
        <p:nvPicPr>
          <p:cNvPr id="22" name="Image 21">
            <a:extLst>
              <a:ext uri="{FF2B5EF4-FFF2-40B4-BE49-F238E27FC236}">
                <a16:creationId xmlns:a16="http://schemas.microsoft.com/office/drawing/2014/main" id="{04F802E4-5A48-40CB-AE75-EC4244E3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FC7C11CD-0E0C-4DB2-A873-256C2232E4C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358B40A-72E8-43DF-9266-F90990E52667}"/>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3C9C649D-8115-48F5-A92F-6C1EB24234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2FEC791-202E-4BB1-9AD2-B031E47E4B9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0DDFF7AD-C4A6-4512-BF22-49161444EC67}"/>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45FFBBF1-CDC6-4B86-A8FE-0E46B86C2A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54A0C215-2F41-4497-B375-8243BBBCFB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2610473E-B910-4374-B672-27A0F6E58DA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94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EF68A9CB-B501-442D-8FA7-0A53E127EE8C}"/>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76A43548-F5AB-4CB0-8646-EB9D62148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45415D66-7680-4287-BE2C-56B97DBA943A}"/>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0BDC67C5-DACB-4181-8FE5-FFCE211F225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381003"/>
            <a:ext cx="9899018" cy="1754326"/>
          </a:xfrm>
          <a:prstGeom prst="rect">
            <a:avLst/>
          </a:prstGeom>
          <a:noFill/>
          <a:effectLst/>
        </p:spPr>
        <p:txBody>
          <a:bodyPr wrap="square" rtlCol="0">
            <a:spAutoFit/>
          </a:bodyPr>
          <a:lstStyle/>
          <a:p>
            <a:pPr algn="ctr"/>
            <a:r>
              <a:rPr lang="fr-FR" sz="5400" dirty="0">
                <a:solidFill>
                  <a:srgbClr val="70CEEF"/>
                </a:solidFill>
                <a:latin typeface="Segoe UI" panose="020B0502040204020203" pitchFamily="34" charset="0"/>
                <a:cs typeface="Segoe UI" panose="020B0502040204020203" pitchFamily="34" charset="0"/>
              </a:rPr>
              <a:t>Gestion du </a:t>
            </a:r>
            <a:r>
              <a:rPr lang="fr-FR" sz="5400" b="1" dirty="0">
                <a:solidFill>
                  <a:srgbClr val="70CEEF"/>
                </a:solidFill>
                <a:latin typeface="Segoe UI" panose="020B0502040204020203" pitchFamily="34" charset="0"/>
                <a:cs typeface="Segoe UI" panose="020B0502040204020203" pitchFamily="34" charset="0"/>
              </a:rPr>
              <a:t>cycle de vie </a:t>
            </a:r>
            <a:r>
              <a:rPr lang="fr-FR" sz="5400" dirty="0">
                <a:solidFill>
                  <a:srgbClr val="70CEEF"/>
                </a:solidFill>
                <a:latin typeface="Segoe UI" panose="020B0502040204020203" pitchFamily="34" charset="0"/>
                <a:cs typeface="Segoe UI" panose="020B0502040204020203" pitchFamily="34" charset="0"/>
              </a:rPr>
              <a:t>d’un composant</a:t>
            </a:r>
            <a:endParaRPr lang="fr-FR" sz="54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267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E944AEDA-A87B-45FE-97A3-070E4F16401D}"/>
              </a:ext>
            </a:extLst>
          </p:cNvPr>
          <p:cNvSpPr txBox="1"/>
          <p:nvPr/>
        </p:nvSpPr>
        <p:spPr>
          <a:xfrm>
            <a:off x="767093" y="1651024"/>
            <a:ext cx="91804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Gestion du cycle de vie des états avec les </a:t>
            </a:r>
            <a:r>
              <a:rPr lang="fr-FR" sz="2400" b="1" i="1" dirty="0" err="1">
                <a:solidFill>
                  <a:schemeClr val="accent2">
                    <a:lumMod val="75000"/>
                  </a:schemeClr>
                </a:solidFill>
                <a:latin typeface="Segoe UI" panose="020B0502040204020203" pitchFamily="34" charset="0"/>
                <a:cs typeface="Segoe UI" panose="020B0502040204020203" pitchFamily="34" charset="0"/>
              </a:rPr>
              <a:t>Hooks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BD441739-D0E1-46F8-A55D-ABCEC03B6914}"/>
              </a:ext>
            </a:extLst>
          </p:cNvPr>
          <p:cNvSpPr txBox="1"/>
          <p:nvPr/>
        </p:nvSpPr>
        <p:spPr>
          <a:xfrm>
            <a:off x="1198530" y="2378718"/>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4 phases d’un composant </a:t>
            </a:r>
            <a:r>
              <a:rPr lang="fr-FR" sz="2400" dirty="0" err="1">
                <a:latin typeface="Segoe UI" panose="020B0502040204020203" pitchFamily="34" charset="0"/>
                <a:cs typeface="Segoe UI" panose="020B0502040204020203" pitchFamily="34" charset="0"/>
              </a:rPr>
              <a:t>React</a:t>
            </a:r>
            <a:endParaRPr lang="fr-FR" sz="2400" b="1" i="1" dirty="0">
              <a:latin typeface="Segoe UI" panose="020B0502040204020203" pitchFamily="34" charset="0"/>
              <a:cs typeface="Segoe UI" panose="020B0502040204020203" pitchFamily="34" charset="0"/>
            </a:endParaRPr>
          </a:p>
        </p:txBody>
      </p:sp>
      <p:graphicFrame>
        <p:nvGraphicFramePr>
          <p:cNvPr id="6" name="Diagramme 5">
            <a:extLst>
              <a:ext uri="{FF2B5EF4-FFF2-40B4-BE49-F238E27FC236}">
                <a16:creationId xmlns:a16="http://schemas.microsoft.com/office/drawing/2014/main" id="{EAAAAEDB-5F07-480F-81AE-86BEF964B79E}"/>
              </a:ext>
            </a:extLst>
          </p:cNvPr>
          <p:cNvGraphicFramePr/>
          <p:nvPr>
            <p:extLst>
              <p:ext uri="{D42A27DB-BD31-4B8C-83A1-F6EECF244321}">
                <p14:modId xmlns:p14="http://schemas.microsoft.com/office/powerpoint/2010/main" val="1566641066"/>
              </p:ext>
            </p:extLst>
          </p:nvPr>
        </p:nvGraphicFramePr>
        <p:xfrm>
          <a:off x="1587682" y="2764183"/>
          <a:ext cx="6114473" cy="4418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Forme en L 40">
            <a:extLst>
              <a:ext uri="{FF2B5EF4-FFF2-40B4-BE49-F238E27FC236}">
                <a16:creationId xmlns:a16="http://schemas.microsoft.com/office/drawing/2014/main" id="{3A61B45D-165B-4FA4-9A8E-13C44048E618}"/>
              </a:ext>
            </a:extLst>
          </p:cNvPr>
          <p:cNvSpPr/>
          <p:nvPr/>
        </p:nvSpPr>
        <p:spPr>
          <a:xfrm rot="5400000" flipV="1">
            <a:off x="8313248" y="3668417"/>
            <a:ext cx="1143070" cy="1934049"/>
          </a:xfrm>
          <a:prstGeom prst="corner">
            <a:avLst>
              <a:gd name="adj1" fmla="val 16120"/>
              <a:gd name="adj2" fmla="val 16110"/>
            </a:avLst>
          </a:prstGeom>
          <a:solidFill>
            <a:schemeClr val="accent2"/>
          </a:solidFill>
        </p:spPr>
        <p:style>
          <a:lnRef idx="2">
            <a:schemeClr val="accent2">
              <a:shade val="80000"/>
              <a:hueOff val="-481415"/>
              <a:satOff val="10166"/>
              <a:lumOff val="27081"/>
              <a:alphaOff val="0"/>
            </a:schemeClr>
          </a:lnRef>
          <a:fillRef idx="1">
            <a:schemeClr val="accent2">
              <a:shade val="80000"/>
              <a:hueOff val="-481415"/>
              <a:satOff val="10166"/>
              <a:lumOff val="27081"/>
              <a:alphaOff val="0"/>
            </a:schemeClr>
          </a:fillRef>
          <a:effectRef idx="0">
            <a:schemeClr val="accent2">
              <a:shade val="80000"/>
              <a:hueOff val="-481415"/>
              <a:satOff val="10166"/>
              <a:lumOff val="27081"/>
              <a:alphaOff val="0"/>
            </a:schemeClr>
          </a:effectRef>
          <a:fontRef idx="minor">
            <a:schemeClr val="lt1"/>
          </a:fontRef>
        </p:style>
      </p:sp>
      <p:sp>
        <p:nvSpPr>
          <p:cNvPr id="7" name="Rectangle 6">
            <a:extLst>
              <a:ext uri="{FF2B5EF4-FFF2-40B4-BE49-F238E27FC236}">
                <a16:creationId xmlns:a16="http://schemas.microsoft.com/office/drawing/2014/main" id="{7B0EBE3F-61B8-4D6F-BC71-65A238D3D4E9}"/>
              </a:ext>
            </a:extLst>
          </p:cNvPr>
          <p:cNvSpPr/>
          <p:nvPr/>
        </p:nvSpPr>
        <p:spPr>
          <a:xfrm>
            <a:off x="7924964" y="4261142"/>
            <a:ext cx="1751120" cy="461665"/>
          </a:xfrm>
          <a:prstGeom prst="rect">
            <a:avLst/>
          </a:prstGeom>
        </p:spPr>
        <p:txBody>
          <a:bodyPr wrap="none">
            <a:spAutoFit/>
          </a:bodyPr>
          <a:lstStyle/>
          <a:p>
            <a:pPr lvl="0"/>
            <a:r>
              <a:rPr lang="fr-FR" sz="2400" dirty="0" err="1"/>
              <a:t>Unmounting</a:t>
            </a:r>
            <a:endParaRPr lang="fr-FR" sz="2400" dirty="0"/>
          </a:p>
        </p:txBody>
      </p:sp>
      <p:sp>
        <p:nvSpPr>
          <p:cNvPr id="42" name="Triangle isocèle 41">
            <a:extLst>
              <a:ext uri="{FF2B5EF4-FFF2-40B4-BE49-F238E27FC236}">
                <a16:creationId xmlns:a16="http://schemas.microsoft.com/office/drawing/2014/main" id="{3D22C801-BC41-4A76-BDF1-447C9E07CA5E}"/>
              </a:ext>
            </a:extLst>
          </p:cNvPr>
          <p:cNvSpPr/>
          <p:nvPr/>
        </p:nvSpPr>
        <p:spPr>
          <a:xfrm rot="2718284">
            <a:off x="7929308" y="3404149"/>
            <a:ext cx="323995" cy="323995"/>
          </a:xfrm>
          <a:prstGeom prst="triangle">
            <a:avLst>
              <a:gd name="adj" fmla="val 100000"/>
            </a:avLst>
          </a:prstGeom>
          <a:solidFill>
            <a:schemeClr val="accent2"/>
          </a:solidFill>
        </p:spPr>
        <p:style>
          <a:lnRef idx="2">
            <a:schemeClr val="accent2">
              <a:shade val="80000"/>
              <a:hueOff val="-361061"/>
              <a:satOff val="7625"/>
              <a:lumOff val="20311"/>
              <a:alphaOff val="0"/>
            </a:schemeClr>
          </a:lnRef>
          <a:fillRef idx="1">
            <a:schemeClr val="accent2">
              <a:shade val="80000"/>
              <a:hueOff val="-361061"/>
              <a:satOff val="7625"/>
              <a:lumOff val="20311"/>
              <a:alphaOff val="0"/>
            </a:schemeClr>
          </a:fillRef>
          <a:effectRef idx="0">
            <a:schemeClr val="accent2">
              <a:shade val="80000"/>
              <a:hueOff val="-361061"/>
              <a:satOff val="7625"/>
              <a:lumOff val="20311"/>
              <a:alphaOff val="0"/>
            </a:schemeClr>
          </a:effectRef>
          <a:fontRef idx="minor">
            <a:schemeClr val="lt1"/>
          </a:fontRef>
        </p:style>
      </p:sp>
      <p:pic>
        <p:nvPicPr>
          <p:cNvPr id="43" name="Image 42">
            <a:extLst>
              <a:ext uri="{FF2B5EF4-FFF2-40B4-BE49-F238E27FC236}">
                <a16:creationId xmlns:a16="http://schemas.microsoft.com/office/drawing/2014/main" id="{FED0A4FA-5DD5-4D79-9D99-4D5C64892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F26459D-51E0-44D8-B88B-D3CEAFA759F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7F96D5D8-BE31-42D6-BADD-F2C3F2AFECF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479184AC-9DE4-4F17-95D5-F2A9128EE55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2B4C4688-0CC2-4D54-A3CA-0CEE4991D5D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9ED2DCF4-8F0F-4DA0-9DD7-51E0ECEE894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38EA7829-7F84-4CCD-98A5-D8B18F140B5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BA73BEB-83C7-4B25-A936-CFB890A3A78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516A274C-8F78-4F29-A19A-29E91BDDEE0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68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3637</TotalTime>
  <Words>10212</Words>
  <Application>Microsoft Office PowerPoint</Application>
  <PresentationFormat>Grand écran</PresentationFormat>
  <Paragraphs>1819</Paragraphs>
  <Slides>161</Slides>
  <Notes>141</Notes>
  <HiddenSlides>12</HiddenSlides>
  <MMClips>4</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161</vt:i4>
      </vt:variant>
    </vt:vector>
  </HeadingPairs>
  <TitlesOfParts>
    <vt:vector size="173" baseType="lpstr">
      <vt:lpstr>Arial</vt:lpstr>
      <vt:lpstr>Avenir Regular</vt:lpstr>
      <vt:lpstr>Calibri</vt:lpstr>
      <vt:lpstr>Calibri Light</vt:lpstr>
      <vt:lpstr>Comic Sans MS</vt:lpstr>
      <vt:lpstr>Consolas</vt:lpstr>
      <vt:lpstr>Courier New</vt:lpstr>
      <vt:lpstr>Segoe UI</vt:lpstr>
      <vt:lpstr>Times New Roman</vt:lpstr>
      <vt:lpstr>TypoPRO DejaVu Sans Mono</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geoffrey Parquet</dc:creator>
  <cp:lastModifiedBy>geoffrey Parquet</cp:lastModifiedBy>
  <cp:revision>1608</cp:revision>
  <dcterms:created xsi:type="dcterms:W3CDTF">2018-09-20T21:27:21Z</dcterms:created>
  <dcterms:modified xsi:type="dcterms:W3CDTF">2020-09-18T12:18:08Z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